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7" r:id="rId4"/>
    <p:sldId id="258" r:id="rId5"/>
    <p:sldId id="260" r:id="rId6"/>
    <p:sldId id="277" r:id="rId7"/>
    <p:sldId id="259" r:id="rId8"/>
    <p:sldId id="261" r:id="rId9"/>
    <p:sldId id="263" r:id="rId10"/>
    <p:sldId id="295" r:id="rId11"/>
    <p:sldId id="297" r:id="rId12"/>
    <p:sldId id="296" r:id="rId13"/>
    <p:sldId id="304" r:id="rId14"/>
    <p:sldId id="266" r:id="rId15"/>
    <p:sldId id="264" r:id="rId16"/>
    <p:sldId id="267" r:id="rId17"/>
    <p:sldId id="270" r:id="rId18"/>
    <p:sldId id="268" r:id="rId19"/>
    <p:sldId id="271" r:id="rId20"/>
    <p:sldId id="272" r:id="rId21"/>
    <p:sldId id="273" r:id="rId22"/>
    <p:sldId id="274" r:id="rId23"/>
    <p:sldId id="275" r:id="rId24"/>
    <p:sldId id="278" r:id="rId25"/>
    <p:sldId id="279" r:id="rId26"/>
    <p:sldId id="280" r:id="rId27"/>
    <p:sldId id="292" r:id="rId28"/>
    <p:sldId id="293" r:id="rId29"/>
    <p:sldId id="294" r:id="rId30"/>
    <p:sldId id="281" r:id="rId31"/>
    <p:sldId id="298" r:id="rId32"/>
    <p:sldId id="301" r:id="rId33"/>
    <p:sldId id="300" r:id="rId34"/>
    <p:sldId id="302" r:id="rId35"/>
    <p:sldId id="303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4906E-3EA9-4CA7-BB0A-9F4E5A93F46E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06FE-86BE-41AA-8D41-E0B7A2925A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4906E-3EA9-4CA7-BB0A-9F4E5A93F46E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06FE-86BE-41AA-8D41-E0B7A2925A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4906E-3EA9-4CA7-BB0A-9F4E5A93F46E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06FE-86BE-41AA-8D41-E0B7A2925A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4906E-3EA9-4CA7-BB0A-9F4E5A93F46E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06FE-86BE-41AA-8D41-E0B7A2925A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4906E-3EA9-4CA7-BB0A-9F4E5A93F46E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06FE-86BE-41AA-8D41-E0B7A2925A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4906E-3EA9-4CA7-BB0A-9F4E5A93F46E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06FE-86BE-41AA-8D41-E0B7A2925A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4906E-3EA9-4CA7-BB0A-9F4E5A93F46E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06FE-86BE-41AA-8D41-E0B7A2925A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4906E-3EA9-4CA7-BB0A-9F4E5A93F46E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06FE-86BE-41AA-8D41-E0B7A2925A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4906E-3EA9-4CA7-BB0A-9F4E5A93F46E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06FE-86BE-41AA-8D41-E0B7A2925A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4906E-3EA9-4CA7-BB0A-9F4E5A93F46E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06FE-86BE-41AA-8D41-E0B7A2925A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4906E-3EA9-4CA7-BB0A-9F4E5A93F46E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06FE-86BE-41AA-8D41-E0B7A2925A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4906E-3EA9-4CA7-BB0A-9F4E5A93F46E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F06FE-86BE-41AA-8D41-E0B7A2925A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GWZwbVJCNec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dirty="0" smtClean="0"/>
              <a:t>Soil Structure</a:t>
            </a:r>
            <a:endParaRPr lang="en-US" sz="7200" dirty="0"/>
          </a:p>
        </p:txBody>
      </p:sp>
      <p:pic>
        <p:nvPicPr>
          <p:cNvPr id="12290" name="Picture 2" descr="http://www.uvm.edu/~pss/HandsSoilPla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599" y="1295400"/>
            <a:ext cx="7147941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Texture By Feel</a:t>
            </a:r>
            <a:endParaRPr lang="en-US" dirty="0"/>
          </a:p>
        </p:txBody>
      </p:sp>
      <p:pic>
        <p:nvPicPr>
          <p:cNvPr id="53250" name="Picture 2" descr="http://3.bp.blogspot.com/-aSvkzO0onBo/TeUyvyhzZ7I/AAAAAAAAHas/x9DD4VHVNn0/s1600/soil_texture_by_feel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3733800" cy="3733800"/>
          </a:xfrm>
          <a:prstGeom prst="rect">
            <a:avLst/>
          </a:prstGeom>
          <a:noFill/>
        </p:spPr>
      </p:pic>
      <p:pic>
        <p:nvPicPr>
          <p:cNvPr id="53252" name="Picture 4" descr="http://mff.dsisd.net/Environment/PICS/SoilRibb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52600"/>
            <a:ext cx="4114800" cy="4686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298" name="Picture 2" descr="http://www.cmhc-schl.gc.ca/en/co/maho/images/32616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49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 descr="http://www.nativerevegetation.org/images/learn/fig_5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0"/>
            <a:ext cx="5029200" cy="6871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3505200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www.youtube.com/watch?v=GWZwbVJCNec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37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http://www.small-farm-permaculture-and-sustainable-living.com/images/soil_types_diagram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6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rain.org/global-garden/soil-types-and-testing_files/quart_jar_with_clay_soi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599" y="0"/>
            <a:ext cx="595126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hgtv.sndimg.com/HGTV/2006/08/15/gby1311_1d_soil_in_jar_experiment_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4800"/>
            <a:ext cx="8153400" cy="6115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http://www.thepermaculturepodcast.com/wp-content/uploads/2011/08/Soil-Pyram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0"/>
            <a:ext cx="714375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faculty.msmary.edu/envirothon/current/guide/Image4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26" descr="D:\ech14\0489.jpg"/>
          <p:cNvPicPr>
            <a:picLocks noChangeAspect="1" noChangeArrowheads="1"/>
          </p:cNvPicPr>
          <p:nvPr/>
        </p:nvPicPr>
        <p:blipFill>
          <a:blip r:embed="rId2" cstate="print"/>
          <a:srcRect t="25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562600" cy="1143000"/>
          </a:xfrm>
        </p:spPr>
        <p:txBody>
          <a:bodyPr/>
          <a:lstStyle/>
          <a:p>
            <a:r>
              <a:rPr lang="en-US" dirty="0"/>
              <a:t>Soil Profile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5867400" cy="46482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Soil Profile </a:t>
            </a:r>
            <a:r>
              <a:rPr lang="en-US" sz="2800" dirty="0"/>
              <a:t>- A series of horizontal layers of different chemical composition, physical properties, particle size, and amount of organic matter.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C00000"/>
                </a:solidFill>
              </a:rPr>
              <a:t>Horizon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/>
              <a:t>- Each recognizable layer of the profile.</a:t>
            </a:r>
          </a:p>
        </p:txBody>
      </p:sp>
      <p:pic>
        <p:nvPicPr>
          <p:cNvPr id="10247" name="Picture 7" descr="D:\ech14\0493.jpg"/>
          <p:cNvPicPr>
            <a:picLocks noChangeAspect="1" noChangeArrowheads="1"/>
          </p:cNvPicPr>
          <p:nvPr/>
        </p:nvPicPr>
        <p:blipFill>
          <a:blip r:embed="rId2" cstate="print"/>
          <a:srcRect l="31667" t="3333" r="36667"/>
          <a:stretch>
            <a:fillRect/>
          </a:stretch>
        </p:blipFill>
        <p:spPr bwMode="auto">
          <a:xfrm>
            <a:off x="6148552" y="0"/>
            <a:ext cx="2995448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utoUpdateAnimBg="0"/>
      <p:bldP spid="10246" grpId="0" build="p" bldLvl="5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Soil Formation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Humus</a:t>
            </a:r>
            <a:r>
              <a:rPr lang="en-US" sz="3600" dirty="0"/>
              <a:t> - Decaying organic material.</a:t>
            </a:r>
          </a:p>
          <a:p>
            <a:pPr lvl="1"/>
            <a:r>
              <a:rPr lang="en-US" sz="3600" dirty="0"/>
              <a:t>Humus becomes mixed with the top layers of rock particles, and supplies some of the needed nutrients to plants.</a:t>
            </a:r>
          </a:p>
          <a:p>
            <a:pPr lvl="1"/>
            <a:r>
              <a:rPr lang="en-US" sz="3600" dirty="0"/>
              <a:t>Humus also creates crumbly soil which allows adequate water absorption and drainage.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utoUpdateAnimBg="0"/>
      <p:bldP spid="6149" grpId="0" build="p" bldLvl="5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Other Factors Influencing Soil Formation: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410200"/>
          </a:xfrm>
        </p:spPr>
        <p:txBody>
          <a:bodyPr/>
          <a:lstStyle/>
          <a:p>
            <a:r>
              <a:rPr lang="en-US"/>
              <a:t>Earthworms</a:t>
            </a:r>
          </a:p>
          <a:p>
            <a:r>
              <a:rPr lang="en-US"/>
              <a:t>Burrowing animals</a:t>
            </a:r>
          </a:p>
          <a:p>
            <a:r>
              <a:rPr lang="en-US"/>
              <a:t>Plant roots</a:t>
            </a:r>
          </a:p>
          <a:p>
            <a:r>
              <a:rPr lang="en-US"/>
              <a:t>Bacteria and Fungi (decomposers)</a:t>
            </a:r>
          </a:p>
          <a:p>
            <a:r>
              <a:rPr lang="en-US"/>
              <a:t>Position on slope</a:t>
            </a:r>
          </a:p>
          <a:p>
            <a:r>
              <a:rPr lang="en-US"/>
              <a:t>Climate</a:t>
            </a:r>
          </a:p>
          <a:p>
            <a:r>
              <a:rPr lang="en-US"/>
              <a:t>Time</a:t>
            </a:r>
          </a:p>
          <a:p>
            <a:r>
              <a:rPr lang="en-US"/>
              <a:t>Rainfall</a:t>
            </a:r>
          </a:p>
          <a:p>
            <a:r>
              <a:rPr lang="en-US"/>
              <a:t>Soil pH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7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500"/>
                                        <p:tgtEl>
                                          <p:spTgt spid="7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500"/>
                                        <p:tgtEl>
                                          <p:spTgt spid="71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2" dur="500"/>
                                        <p:tgtEl>
                                          <p:spTgt spid="71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7174" grpId="0" build="p" bldLvl="5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Soil Properties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458200" cy="4953000"/>
          </a:xfrm>
        </p:spPr>
        <p:txBody>
          <a:bodyPr/>
          <a:lstStyle/>
          <a:p>
            <a:r>
              <a:rPr lang="en-US" sz="2400" dirty="0">
                <a:solidFill>
                  <a:srgbClr val="C00000"/>
                </a:solidFill>
              </a:rPr>
              <a:t>Texture</a:t>
            </a:r>
            <a:r>
              <a:rPr lang="en-US" sz="2400" dirty="0"/>
              <a:t> - Determined by the size of mineral  particles within the soil.</a:t>
            </a:r>
          </a:p>
          <a:p>
            <a:pPr lvl="1"/>
            <a:r>
              <a:rPr lang="en-US" sz="2400" dirty="0"/>
              <a:t>Too many large particles leads to extreme leaching.</a:t>
            </a:r>
          </a:p>
          <a:p>
            <a:pPr lvl="1"/>
            <a:r>
              <a:rPr lang="en-US" sz="2400" dirty="0"/>
              <a:t>Too many small particles leads to poor drainage.</a:t>
            </a:r>
          </a:p>
        </p:txBody>
      </p:sp>
      <p:pic>
        <p:nvPicPr>
          <p:cNvPr id="8200" name="Picture 8" descr="D:\ech14\0491.jpg"/>
          <p:cNvPicPr>
            <a:picLocks noChangeAspect="1" noChangeArrowheads="1"/>
          </p:cNvPicPr>
          <p:nvPr/>
        </p:nvPicPr>
        <p:blipFill>
          <a:blip r:embed="rId2" cstate="print"/>
          <a:srcRect t="9329" b="8496"/>
          <a:stretch>
            <a:fillRect/>
          </a:stretch>
        </p:blipFill>
        <p:spPr bwMode="auto">
          <a:xfrm>
            <a:off x="1418376" y="2895600"/>
            <a:ext cx="6430224" cy="3962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8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utoUpdateAnimBg="0"/>
      <p:bldP spid="8199" grpId="0" build="p" bldLvl="5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Soil Properties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Structure</a:t>
            </a:r>
            <a:r>
              <a:rPr lang="en-US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dirty="0"/>
              <a:t>- Refers to the way various soil particles clump together.	</a:t>
            </a:r>
          </a:p>
          <a:p>
            <a:pPr lvl="1"/>
            <a:r>
              <a:rPr lang="en-US" sz="3600" dirty="0"/>
              <a:t>In good soils 2/3 of the intra-soil spaces contain air after the excess water has drained.</a:t>
            </a:r>
          </a:p>
          <a:p>
            <a:pPr lvl="1"/>
            <a:r>
              <a:rPr lang="en-US" sz="3600" dirty="0"/>
              <a:t>Protozoa, nematodes, earthworms, insects, algae, bacteria, and fungi are typical inhabitants of soil.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9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9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utoUpdateAnimBg="0"/>
      <p:bldP spid="9223" grpId="0" build="p" bldLvl="5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" name="Rectangle 10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/>
              <a:t>Soil Profiles</a:t>
            </a:r>
          </a:p>
        </p:txBody>
      </p:sp>
      <p:sp>
        <p:nvSpPr>
          <p:cNvPr id="12299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1"/>
            <a:ext cx="8229600" cy="2514600"/>
          </a:xfrm>
        </p:spPr>
        <p:txBody>
          <a:bodyPr/>
          <a:lstStyle/>
          <a:p>
            <a:r>
              <a:rPr lang="en-US" sz="2400" dirty="0">
                <a:solidFill>
                  <a:srgbClr val="C00000"/>
                </a:solidFill>
              </a:rPr>
              <a:t>Mixtures</a:t>
            </a:r>
          </a:p>
          <a:p>
            <a:pPr lvl="1"/>
            <a:r>
              <a:rPr lang="en-US" sz="2400" dirty="0"/>
              <a:t>Over 15,000 separate soil types have been classified in North America.  However, most cultivated land can be classified as either grassland or forest soil.</a:t>
            </a:r>
          </a:p>
          <a:p>
            <a:r>
              <a:rPr lang="en-US" sz="2400" dirty="0">
                <a:solidFill>
                  <a:srgbClr val="C00000"/>
                </a:solidFill>
              </a:rPr>
              <a:t>Grassland Soils </a:t>
            </a:r>
            <a:r>
              <a:rPr lang="en-US" sz="2400" dirty="0"/>
              <a:t>- Usually have a deep A Horizon - low rainfall limits topsoil leaching. A Horizon supports most root growth.</a:t>
            </a:r>
          </a:p>
          <a:p>
            <a:pPr lvl="1"/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254828"/>
            <a:ext cx="5029200" cy="3592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2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12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" grpId="0" autoUpdateAnimBg="0"/>
      <p:bldP spid="12299" grpId="0" build="p" bldLvl="5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Soil Profiles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4864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Forest Soils </a:t>
            </a:r>
            <a:r>
              <a:rPr lang="en-US" sz="2800" dirty="0"/>
              <a:t>- Topsoil layer is relatively thin, but topsoil </a:t>
            </a:r>
            <a:r>
              <a:rPr lang="en-US" sz="2800" dirty="0" err="1"/>
              <a:t>leachate</a:t>
            </a:r>
            <a:r>
              <a:rPr lang="en-US" sz="2800" dirty="0"/>
              <a:t> forms a subsoil that supports substantial root growth.  (High rainfall areas)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Tropical Rainforests</a:t>
            </a:r>
          </a:p>
          <a:p>
            <a:pPr lvl="2"/>
            <a:r>
              <a:rPr lang="en-US" sz="2800" dirty="0"/>
              <a:t>Two features of great influence:</a:t>
            </a:r>
          </a:p>
          <a:p>
            <a:pPr lvl="3"/>
            <a:r>
              <a:rPr lang="en-US" sz="2800" dirty="0">
                <a:solidFill>
                  <a:srgbClr val="C00000"/>
                </a:solidFill>
              </a:rPr>
              <a:t>High temperatures</a:t>
            </a:r>
          </a:p>
          <a:p>
            <a:pPr lvl="4"/>
            <a:r>
              <a:rPr lang="en-US" sz="2800" dirty="0"/>
              <a:t>Rapid decomposition - little litter.</a:t>
            </a:r>
          </a:p>
          <a:p>
            <a:pPr lvl="3"/>
            <a:r>
              <a:rPr lang="en-US" sz="2800" dirty="0">
                <a:solidFill>
                  <a:srgbClr val="C00000"/>
                </a:solidFill>
              </a:rPr>
              <a:t>High rainfall</a:t>
            </a:r>
          </a:p>
          <a:p>
            <a:pPr lvl="4"/>
            <a:r>
              <a:rPr lang="en-US" sz="2800" dirty="0"/>
              <a:t>Excessive leaching of nutrients.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13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500"/>
                                        <p:tgtEl>
                                          <p:spTgt spid="133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utoUpdateAnimBg="0"/>
      <p:bldP spid="13317" grpId="0" build="p" bldLvl="5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026" descr="D:\ech14\0496l.jpg"/>
          <p:cNvPicPr>
            <a:picLocks noChangeAspect="1" noChangeArrowheads="1"/>
          </p:cNvPicPr>
          <p:nvPr/>
        </p:nvPicPr>
        <p:blipFill>
          <a:blip r:embed="rId2" cstate="print"/>
          <a:srcRect t="2539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8915" name="Line 1027"/>
          <p:cNvSpPr>
            <a:spLocks noChangeShapeType="1"/>
          </p:cNvSpPr>
          <p:nvPr/>
        </p:nvSpPr>
        <p:spPr bwMode="auto">
          <a:xfrm>
            <a:off x="2438400" y="6324600"/>
            <a:ext cx="2057400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16" name="Line 1028"/>
          <p:cNvSpPr>
            <a:spLocks noChangeShapeType="1"/>
          </p:cNvSpPr>
          <p:nvPr/>
        </p:nvSpPr>
        <p:spPr bwMode="auto">
          <a:xfrm>
            <a:off x="4343400" y="5486400"/>
            <a:ext cx="1600200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17" name="Line 1029"/>
          <p:cNvSpPr>
            <a:spLocks noChangeShapeType="1"/>
          </p:cNvSpPr>
          <p:nvPr/>
        </p:nvSpPr>
        <p:spPr bwMode="auto">
          <a:xfrm>
            <a:off x="5562600" y="4724400"/>
            <a:ext cx="1600200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nimBg="1"/>
      <p:bldP spid="38916" grpId="0" animBg="1"/>
      <p:bldP spid="389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cityfarmer.info/wp-content/uploads/2008/08/so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47657"/>
            <a:ext cx="9144000" cy="6110343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Grassland Soil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Forest Soil</a:t>
            </a:r>
            <a:endParaRPr lang="en-US" dirty="0"/>
          </a:p>
        </p:txBody>
      </p:sp>
      <p:pic>
        <p:nvPicPr>
          <p:cNvPr id="51202" name="Picture 2" descr="https://lh6.googleusercontent.com/-K8uhpIwclto/TWj4jh7PdYI/AAAAAAAAAUs/S7073IjPpgU/CIMG05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299" y="1143000"/>
            <a:ext cx="7620001" cy="5715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Desert Soil Horizon</a:t>
            </a:r>
            <a:endParaRPr lang="en-US" dirty="0"/>
          </a:p>
        </p:txBody>
      </p:sp>
      <p:pic>
        <p:nvPicPr>
          <p:cNvPr id="52226" name="Picture 2" descr="http://marlimillerphoto.com/images/WE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3999"/>
            <a:ext cx="7391400" cy="49203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9/95/Soil_profi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092631"/>
            <a:ext cx="4724400" cy="5765369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Soil Horizons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Soil Erosion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Erosion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/>
              <a:t>- Wearing away and transportation of soil by wind, water, or ice.</a:t>
            </a:r>
          </a:p>
          <a:p>
            <a:pPr lvl="1"/>
            <a:r>
              <a:rPr lang="en-US" dirty="0"/>
              <a:t>Worldwide removes 25.4 Billion tons/yr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U.S. loses 1% of it’s topsoil / year</a:t>
            </a:r>
            <a:endParaRPr lang="en-US" dirty="0"/>
          </a:p>
          <a:p>
            <a:pPr lvl="1"/>
            <a:r>
              <a:rPr lang="en-US" dirty="0"/>
              <a:t>Made worse by deforestation and desertification.</a:t>
            </a:r>
          </a:p>
          <a:p>
            <a:pPr lvl="1"/>
            <a:r>
              <a:rPr lang="en-US" dirty="0"/>
              <a:t>Poor agricultural practices increase erosion and lead to the transport of associated fertilizers and pesticides.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utoUpdateAnimBg="0"/>
      <p:bldP spid="14341" grpId="0" build="p" bldLvl="5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urbanext.illinois.edu/worms/images/with/soi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000" y="1295400"/>
            <a:ext cx="7416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 feed them, they will come.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/>
              <a:t>Less harmful than tillage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447800"/>
            <a:ext cx="6248400" cy="457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02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Horizons Defined</a:t>
            </a:r>
            <a:endParaRPr lang="en-US" dirty="0"/>
          </a:p>
        </p:txBody>
      </p:sp>
      <p:pic>
        <p:nvPicPr>
          <p:cNvPr id="15362" name="Picture 2" descr="http://www.seafriends.org.nz/enviro/soil/soil2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718310"/>
            <a:ext cx="7239000" cy="51396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http://morriscourse.com/elements_of_ecology/images/soil_horizons_diag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0"/>
            <a:ext cx="8077200" cy="6879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D:\ech14\0493.jpg"/>
          <p:cNvPicPr>
            <a:picLocks noChangeAspect="1" noChangeArrowheads="1"/>
          </p:cNvPicPr>
          <p:nvPr/>
        </p:nvPicPr>
        <p:blipFill>
          <a:blip r:embed="rId2" cstate="print"/>
          <a:srcRect t="22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 of Soil Horizons</a:t>
            </a:r>
            <a:endParaRPr lang="en-US" dirty="0"/>
          </a:p>
        </p:txBody>
      </p:sp>
      <p:pic>
        <p:nvPicPr>
          <p:cNvPr id="17410" name="Picture 2" descr="http://www.classroomearth.org/files/images/soil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441355"/>
            <a:ext cx="3581400" cy="54166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http://www.ck12.org/ck12/images?id=3093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9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http://www.nativerevegetation.org/images/learn/fig_5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1527</TotalTime>
  <Words>349</Words>
  <Application>Microsoft Office PowerPoint</Application>
  <PresentationFormat>On-screen Show (4:3)</PresentationFormat>
  <Paragraphs>55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Calibri</vt:lpstr>
      <vt:lpstr>Office Theme</vt:lpstr>
      <vt:lpstr>Soil Structure</vt:lpstr>
      <vt:lpstr>Soil Profile</vt:lpstr>
      <vt:lpstr>Soil Horizons</vt:lpstr>
      <vt:lpstr>Soil Horizons Defined</vt:lpstr>
      <vt:lpstr>PowerPoint Presentation</vt:lpstr>
      <vt:lpstr>PowerPoint Presentation</vt:lpstr>
      <vt:lpstr>Photo of Soil Horizons</vt:lpstr>
      <vt:lpstr>PowerPoint Presentation</vt:lpstr>
      <vt:lpstr>PowerPoint Presentation</vt:lpstr>
      <vt:lpstr>Soil Texture By Feel</vt:lpstr>
      <vt:lpstr>PowerPoint Presentation</vt:lpstr>
      <vt:lpstr>PowerPoint Presentation</vt:lpstr>
      <vt:lpstr>http://www.youtube.com/watch?v=GWZwbVJCNec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Soil Formation</vt:lpstr>
      <vt:lpstr>Other Factors Influencing Soil Formation:</vt:lpstr>
      <vt:lpstr>Soil Properties</vt:lpstr>
      <vt:lpstr>Soil Properties</vt:lpstr>
      <vt:lpstr>Soil Profiles</vt:lpstr>
      <vt:lpstr>Soil Profiles</vt:lpstr>
      <vt:lpstr>PowerPoint Presentation</vt:lpstr>
      <vt:lpstr>Grassland Soil</vt:lpstr>
      <vt:lpstr>Forest Soil</vt:lpstr>
      <vt:lpstr>Desert Soil Horizon</vt:lpstr>
      <vt:lpstr>Soil Erosion</vt:lpstr>
      <vt:lpstr>PowerPoint Presentation</vt:lpstr>
      <vt:lpstr>If you feed them, they will come.</vt:lpstr>
      <vt:lpstr>Less harmful than tillage</vt:lpstr>
      <vt:lpstr>PowerPoint Presentation</vt:lpstr>
      <vt:lpstr>PowerPoint Presentation</vt:lpstr>
    </vt:vector>
  </TitlesOfParts>
  <Company>Cache Co.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Soil Structure</dc:title>
  <dc:creator>User</dc:creator>
  <cp:lastModifiedBy>Randy C Stacey</cp:lastModifiedBy>
  <cp:revision>83</cp:revision>
  <dcterms:created xsi:type="dcterms:W3CDTF">2011-10-10T13:43:58Z</dcterms:created>
  <dcterms:modified xsi:type="dcterms:W3CDTF">2014-04-09T20:23:06Z</dcterms:modified>
</cp:coreProperties>
</file>