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347" r:id="rId2"/>
    <p:sldId id="348" r:id="rId3"/>
    <p:sldId id="343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B9B649-305C-4D45-A938-4D2D3CA53674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2B5159-7BCA-4736-9550-2BFB9C2B4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93DD8-884A-45BA-9DC0-0C2C684D62C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529CB1-34F4-490A-9B51-1E3703A62F6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9149FC-F655-46F8-932C-3718F29F7B4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EA1901-0880-4A15-8AB7-46CF5070764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287D01-3178-4195-864C-1A8FFEC1BFA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A77A5B-F3F3-4967-82EE-5865C5B7913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E3DD74-57A9-467E-A4A4-3999A4EC3B29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887FE0-AAF2-45C7-AFB5-BB28B988C36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E87C19-DBE2-47E2-9F17-EBD3DEA9E31D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816104-785B-4278-843A-0FDEE9C34F36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E54199-BC5C-4A78-8BFF-7A160E1C384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285900-A2FB-4AE3-A906-0A5E172ABBB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EC53E9-E163-4F0C-9062-A708EDC88B1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1E045D-47F2-4B2D-8828-30A6F3D4041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22B47C-74E6-4953-A416-7BF04FC9C44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E25D17-05C5-4791-A2F9-C7B7839702B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8D59A3-45BE-4720-AFDE-A9FF8178B37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15A6F0-3C2A-40B9-8A79-6089D3F6CD0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81F66-B58A-4F8B-B13E-2A632A5A15F6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DC76B-D390-4C8D-80A7-4EF4B74EF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0DD39-DDD2-4153-B143-4ED0515294F0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1E9E3-48B7-44FF-A10B-231F4FE31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CD433-5101-4851-8DA7-B650237F35ED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0B79D-B90A-44EA-A6FC-FB158ECDF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39ED7-191C-48A5-BC8B-03FF4D87BD87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DFA51-CE11-49CC-B58C-CEB8FEE7D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48101-F452-4716-BB83-DA9C546EF85F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F6B59-6F47-4A29-BB7A-733175CED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A560-18A3-4C57-894A-53F81FB9D84E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7E22-FD41-4328-A831-3BC8AA906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3F1F-9C81-477C-B5FD-CD4F62837C3B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77C53-F051-4729-B556-ADDA7DE65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D2953-7F13-4EC4-BDA1-E7E49B3FA355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D727-B97E-48A1-B70F-E834B373E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1CEDA-94EC-4569-80BA-82BBF09F8D30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18FB4-D072-440A-A798-1FD47C62E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3443-BA48-4BBD-9D50-88A463E8B639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B0787-E83A-466D-B440-61E56A946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5074F-745E-4BB1-9127-97412748BDA9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4675E-E0DE-4B10-8B0E-7C6E24B2E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000000"/>
            </a:gs>
            <a:gs pos="53000">
              <a:schemeClr val="accent3"/>
            </a:gs>
            <a:gs pos="83000">
              <a:schemeClr val="accent3">
                <a:lumMod val="60000"/>
                <a:lumOff val="40000"/>
              </a:schemeClr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B9C156-A951-4594-A051-2C2D5B21B0C7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7B5D32-1A5B-4FC6-B7E4-A55DCFBCF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2051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Gymnosperms</a:t>
            </a:r>
          </a:p>
          <a:p>
            <a:pPr algn="ctr"/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Cupressaceae</a:t>
            </a: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304800" y="12192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90000"/>
            </a:pPr>
            <a:endParaRPr lang="en-US" sz="2400" b="1">
              <a:solidFill>
                <a:schemeClr val="bg1"/>
              </a:solidFill>
              <a:latin typeface="Lucida Sans" pitchFamily="34" charset="0"/>
            </a:endParaRPr>
          </a:p>
          <a:p>
            <a:pPr>
              <a:buSzPct val="90000"/>
            </a:pPr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	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152400" y="1755775"/>
            <a:ext cx="87630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Fleshy cones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B.  scale-like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</a:t>
            </a: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11267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/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Scrophulariaceae</a:t>
            </a:r>
          </a:p>
        </p:txBody>
      </p: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Irregular flowers, petals fused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Petals 5 lobed (2-lipped or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bilabiate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), 5 sepals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 4-5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stames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when 5 stamens, 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 one is infertile (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staminode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)</a:t>
            </a:r>
          </a:p>
          <a:p>
            <a:pPr marL="457200" indent="-457200"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a capsule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alternate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or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opposite, simple, margins entire to 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lobed</a:t>
            </a: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12291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/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>
              <a:buSzPct val="90000"/>
            </a:pPr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Brassicaceae       Cruciferae</a:t>
            </a:r>
          </a:p>
        </p:txBody>
      </p:sp>
      <p:sp>
        <p:nvSpPr>
          <p:cNvPr id="12292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Regular flowers, petals separate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4 petals (cruciform, cross-shaped), 4 sepals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4-6 stamens</a:t>
            </a:r>
          </a:p>
          <a:p>
            <a:pPr marL="457200" indent="-457200"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Silique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- pod that is many times longer than wide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Silicle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- pod that is nearly as long and wide (roundish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)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-pod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made from 2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carpels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always superior, divided into two partitions by a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replum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(thin papery divider)</a:t>
            </a:r>
          </a:p>
          <a:p>
            <a:pPr marL="457200" indent="-457200"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D.  Leaves alternate or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basal, simple 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compound, margins entire to lobed</a:t>
            </a: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/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>
              <a:buSzPct val="90000"/>
            </a:pPr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Polemoniaceae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729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Regular flowers, petals fused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Petals 5 lobed, 5 sepals, 5 stamens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a capsule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alternate, simple 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compound, sometimes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palmately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compound, margins entire to lobed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14339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/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>
              <a:buSzPct val="90000"/>
            </a:pPr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       Fabaceae 	    	Leguminosae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840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Irregular, petals separate an fused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5 petals, 3 petals are free (Banner and 2 wings)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 2 petals are fused (keel), 5 sepals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 5 or 10, when 10, they can have fused or separate filaments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C. Fruit a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legume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pod made of 2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carpels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that dehisces along 2 lines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 (no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replum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)</a:t>
            </a:r>
          </a:p>
          <a:p>
            <a:pPr marL="457200" indent="-457200"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D.  Leaves alternate, mostly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or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palmately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compound, margins often entire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15363" name="TextBox 8"/>
          <p:cNvSpPr txBox="1">
            <a:spLocks noChangeArrowheads="1"/>
          </p:cNvSpPr>
          <p:nvPr/>
        </p:nvSpPr>
        <p:spPr bwMode="auto">
          <a:xfrm>
            <a:off x="228600" y="1524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>
              <a:buSzPct val="90000"/>
            </a:pPr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>
              <a:buSzPct val="90000"/>
            </a:pPr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Onagraceae</a:t>
            </a: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regular, petals separate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4 petals, 4 sepals,  4 or 8 stamens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a capsule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ovary inferior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alternate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opposite, whorled and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basal, simple, margins entire 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lobed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16387" name="TextBox 8"/>
          <p:cNvSpPr txBox="1">
            <a:spLocks noChangeArrowheads="1"/>
          </p:cNvSpPr>
          <p:nvPr/>
        </p:nvSpPr>
        <p:spPr bwMode="auto">
          <a:xfrm>
            <a:off x="228600" y="1524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>
              <a:buSzPct val="90000"/>
            </a:pPr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>
              <a:buSzPct val="90000"/>
            </a:pPr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     Apiaceae  	 	 Umbelliferae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840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regular, petals free 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flowers in compound umbels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B. 5 petals, 5 sepals, 5 stamens (often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exserted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)</a:t>
            </a:r>
          </a:p>
          <a:p>
            <a:pPr marL="457200" indent="-457200"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a schizocarp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(dry indehiscent fruit, not hard, that splits into 2 or many, 1 seeded segments), inferior ovary</a:t>
            </a:r>
          </a:p>
          <a:p>
            <a:pPr marL="457200" indent="-457200">
              <a:buFontTx/>
              <a:buAutoNum type="alphaUcPeriod" startAt="3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alternate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often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compound, margins entire 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lobed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17411" name="TextBox 8"/>
          <p:cNvSpPr txBox="1">
            <a:spLocks noChangeArrowheads="1"/>
          </p:cNvSpPr>
          <p:nvPr/>
        </p:nvSpPr>
        <p:spPr bwMode="auto">
          <a:xfrm>
            <a:off x="228600" y="1524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>
              <a:buSzPct val="90000"/>
            </a:pPr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>
              <a:buSzPct val="90000"/>
            </a:pPr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 Malvaceae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766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regular, petals free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5 petals, 5 sepals, many stamens, filaments fused into a tube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a schizocarp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made from many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carpels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superior ovary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alternate,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simple to compound, always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palmately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lobed or divided</a:t>
            </a: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18435" name="TextBox 8"/>
          <p:cNvSpPr txBox="1">
            <a:spLocks noChangeArrowheads="1"/>
          </p:cNvSpPr>
          <p:nvPr/>
        </p:nvSpPr>
        <p:spPr bwMode="auto">
          <a:xfrm>
            <a:off x="228600" y="1524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>
              <a:buSzPct val="90000"/>
            </a:pPr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>
              <a:buSzPct val="90000"/>
            </a:pPr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 Polygonaceae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729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regular,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tepals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free or fused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flowers in umbels or racemes</a:t>
            </a:r>
          </a:p>
          <a:p>
            <a:pPr marL="457200" indent="-457200"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B.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perianth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of 5 or 6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tepals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flowers are arranged in   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 4 or 5 lobed involucres</a:t>
            </a:r>
          </a:p>
          <a:p>
            <a:pPr marL="457200" indent="-457200"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an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achene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superior ovary</a:t>
            </a:r>
          </a:p>
          <a:p>
            <a:pPr marL="457200" indent="-457200">
              <a:buFontTx/>
              <a:buAutoNum type="alphaUcPeriod" startAt="3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alternate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or basal, always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simple, entire 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19459" name="TextBox 8"/>
          <p:cNvSpPr txBox="1">
            <a:spLocks noChangeArrowheads="1"/>
          </p:cNvSpPr>
          <p:nvPr/>
        </p:nvSpPr>
        <p:spPr bwMode="auto">
          <a:xfrm>
            <a:off x="228600" y="1524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>
              <a:buSzPct val="90000"/>
            </a:pPr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>
              <a:buSzPct val="90000"/>
            </a:pPr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 Chenopodiaceae</a:t>
            </a: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flowers regular, mostly imperfect,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tepals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free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perianth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of 5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tepals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5 stamens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an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achene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or a utricle (dry, hard, 1 seeded fruit, nut-like)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alternate, simple, entire 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lobed,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sometimes reduced to succulent or bract-like scales</a:t>
            </a: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20483" name="TextBox 8"/>
          <p:cNvSpPr txBox="1">
            <a:spLocks noChangeArrowheads="1"/>
          </p:cNvSpPr>
          <p:nvPr/>
        </p:nvSpPr>
        <p:spPr bwMode="auto">
          <a:xfrm>
            <a:off x="228600" y="1524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>
              <a:buSzPct val="90000"/>
            </a:pPr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>
              <a:buSzPct val="90000"/>
            </a:pPr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 Rosaceae</a:t>
            </a: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regular, petals free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5 petals, 5 sepals, calyx fused into a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hypanthium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stamens many, ovary mostly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superior, rarely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inferior (as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in </a:t>
            </a:r>
            <a:r>
              <a:rPr lang="en-US" sz="2400" i="1" dirty="0" err="1">
                <a:solidFill>
                  <a:schemeClr val="bg1"/>
                </a:solidFill>
                <a:latin typeface="Lucida Sans" pitchFamily="34" charset="0"/>
              </a:rPr>
              <a:t>Malus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apples,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or </a:t>
            </a:r>
            <a:r>
              <a:rPr lang="en-US" sz="2400" i="1" dirty="0" err="1">
                <a:solidFill>
                  <a:schemeClr val="bg1"/>
                </a:solidFill>
                <a:latin typeface="Lucida Sans" pitchFamily="34" charset="0"/>
              </a:rPr>
              <a:t>Amelanchier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)</a:t>
            </a:r>
          </a:p>
          <a:p>
            <a:pPr marL="457200" indent="-457200"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achenes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or drupes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when ovary is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superior;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Pomes when ovary is inferior</a:t>
            </a:r>
          </a:p>
          <a:p>
            <a:pPr marL="457200" indent="-457200"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D. 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alternate, simple 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palmately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or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compound, margins entire to lobed</a:t>
            </a: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Gymnosperms</a:t>
            </a:r>
          </a:p>
          <a:p>
            <a:pPr algn="ctr"/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Pinaceae</a:t>
            </a: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52400" y="1828800"/>
            <a:ext cx="87630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needle-like leaves in groups of 1 to 5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woody cones with large bracts</a:t>
            </a: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21507" name="TextBox 8"/>
          <p:cNvSpPr txBox="1">
            <a:spLocks noChangeArrowheads="1"/>
          </p:cNvSpPr>
          <p:nvPr/>
        </p:nvSpPr>
        <p:spPr bwMode="auto">
          <a:xfrm>
            <a:off x="228600" y="1524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>
              <a:buSzPct val="90000"/>
            </a:pPr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>
              <a:buSzPct val="90000"/>
            </a:pPr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 Asteraceae		Compositae</a:t>
            </a:r>
          </a:p>
        </p:txBody>
      </p:sp>
      <p:sp>
        <p:nvSpPr>
          <p:cNvPr id="21508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Ray flowers are irregular, fused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Disk flowers are regular, fused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arranged in involucres with bracts called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phyllaries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2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Petals 5 lobed, calyx modified into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pappus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2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2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an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achene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ovary inferior</a:t>
            </a:r>
          </a:p>
          <a:p>
            <a:pPr marL="457200" indent="-457200">
              <a:buFontTx/>
              <a:buAutoNum type="alphaUcPeriod" startAt="2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2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alternate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opposite or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basal, simple 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compound, mostly entire, sometimes lobed</a:t>
            </a: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Gymnosperms</a:t>
            </a:r>
          </a:p>
          <a:p>
            <a:pPr algn="ctr"/>
            <a:endParaRPr lang="en-US" sz="3200" b="1">
              <a:solidFill>
                <a:schemeClr val="bg1"/>
              </a:solidFill>
              <a:latin typeface="Lucida Sans" pitchFamily="34" charset="0"/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Ephedraceae</a:t>
            </a:r>
          </a:p>
        </p:txBody>
      </p:sp>
      <p:sp>
        <p:nvSpPr>
          <p:cNvPr id="4106" name="TextBox 8"/>
          <p:cNvSpPr txBox="1">
            <a:spLocks noChangeArrowheads="1"/>
          </p:cNvSpPr>
          <p:nvPr/>
        </p:nvSpPr>
        <p:spPr bwMode="auto">
          <a:xfrm>
            <a:off x="152400" y="1828800"/>
            <a:ext cx="8763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shrubs, exclusively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Opposite or whorled, scale-like leaves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are deciduous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Scale-like cone bracts, not woody</a:t>
            </a: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Monocots</a:t>
            </a:r>
          </a:p>
          <a:p>
            <a:pPr algn="ctr"/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Liliaceae</a:t>
            </a:r>
          </a:p>
          <a:p>
            <a:pPr algn="ctr"/>
            <a:endParaRPr lang="en-US" sz="3200" b="1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5124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803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carpels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petals, sepals in 3’s, fruit a capsule 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Tepals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not petals or sepals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Often the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tepals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are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petaloid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(colored)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basal, alternate  (sometimes whorled)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Parallel leaf veins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One seed leaf (cotyledon)</a:t>
            </a: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6147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Monocots</a:t>
            </a:r>
          </a:p>
          <a:p>
            <a:pPr algn="ctr"/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Poaceae		Graminae</a:t>
            </a:r>
          </a:p>
          <a:p>
            <a:pPr algn="ctr"/>
            <a:endParaRPr lang="en-US" sz="3200" b="1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152400" y="1447800"/>
            <a:ext cx="87630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Parallel leaf veins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One seed leaf (cotyledon)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Flowers in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spikelets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arranged in spikes or panicles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Sepaloid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bracts called glumes (2) in a floret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Ovary enclosed by bracts called lemma &amp;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palea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Caryopsis – dry fruit of 2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locules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that is fused entirely to the embryo</a:t>
            </a: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/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Ranunculaceae</a:t>
            </a:r>
          </a:p>
        </p:txBody>
      </p:sp>
      <p:sp>
        <p:nvSpPr>
          <p:cNvPr id="7172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Irregular and regular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flowers; petals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free, sometimes absent (sometimes spurred)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When absent, sepals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petaloid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(often spurred)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petals 5, sepals 5, many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stamens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achenes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or follicles (a fruit made from 1 carpel and dehiscent along 1 line) 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alternate (rarely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opposite); simple 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or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palmately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compound; margins entire to lobed</a:t>
            </a: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8195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/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Boraginaceae</a:t>
            </a:r>
          </a:p>
        </p:txBody>
      </p: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Regular flowers, petals fused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Petals, 5 lobed, sepals 5, stamens 5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of 4, 1 seeded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nutlets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(dry, hard, indehiscent)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alternate, often basal,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simple,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margins entire 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lobed</a:t>
            </a: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/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Hydrophyllaceae</a:t>
            </a:r>
          </a:p>
        </p:txBody>
      </p:sp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Regular flowers, petals fused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Petals 5 lobed, 5 sepals, 5 stamens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a capsule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mostly alternate,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some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basal, simple 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compound, margins entire 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lobed</a:t>
            </a: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9"/>
          <p:cNvSpPr txBox="1">
            <a:spLocks noChangeArrowheads="1"/>
          </p:cNvSpPr>
          <p:nvPr/>
        </p:nvSpPr>
        <p:spPr bwMode="auto">
          <a:xfrm>
            <a:off x="228600" y="76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Lucida Sans" pitchFamily="34" charset="0"/>
              </a:rPr>
              <a:t>Utah Flora                                                     BOT2100</a:t>
            </a:r>
          </a:p>
        </p:txBody>
      </p:sp>
      <p:sp>
        <p:nvSpPr>
          <p:cNvPr id="10243" name="TextBox 8"/>
          <p:cNvSpPr txBox="1">
            <a:spLocks noChangeArrowheads="1"/>
          </p:cNvSpPr>
          <p:nvPr/>
        </p:nvSpPr>
        <p:spPr bwMode="auto">
          <a:xfrm>
            <a:off x="228600" y="177800"/>
            <a:ext cx="8763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Dicots</a:t>
            </a:r>
          </a:p>
          <a:p>
            <a:pPr algn="ctr"/>
            <a:endParaRPr lang="en-US" sz="2000" b="1">
              <a:solidFill>
                <a:schemeClr val="bg1"/>
              </a:solidFill>
              <a:latin typeface="Lucida Sans" pitchFamily="34" charset="0"/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  <a:latin typeface="Lucida Sans" pitchFamily="34" charset="0"/>
              </a:rPr>
              <a:t>Lamiaceae 	Labiatae</a:t>
            </a:r>
          </a:p>
          <a:p>
            <a:pPr algn="ctr"/>
            <a:endParaRPr lang="en-US" sz="3200" b="1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Lucida Sans" pitchFamily="34" charset="0"/>
              </a:rPr>
              <a:t>Distinguishing Characters: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Irregular flowers, fused petals</a:t>
            </a:r>
          </a:p>
          <a:p>
            <a:pPr marL="457200" indent="-457200">
              <a:buFontTx/>
              <a:buAutoNum type="alphaUcPeriod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Petals 5 lobed (2-lipped or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bilabiate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), 5 sepals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     2-4 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stamens</a:t>
            </a:r>
          </a:p>
          <a:p>
            <a:pPr marL="457200" indent="-457200"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fruit of 4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, 1 seeded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nutlets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Square stems (mostly); </a:t>
            </a: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endParaRPr lang="en-US" sz="2400" dirty="0">
              <a:solidFill>
                <a:schemeClr val="bg1"/>
              </a:solidFill>
              <a:latin typeface="Lucida Sans" pitchFamily="34" charset="0"/>
            </a:endParaRPr>
          </a:p>
          <a:p>
            <a:pPr marL="457200" indent="-457200">
              <a:buFontTx/>
              <a:buAutoNum type="alphaUcPeriod" startAt="3"/>
              <a:defRPr/>
            </a:pP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leaves opposite,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somtimes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whorled, simple to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pinnately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or </a:t>
            </a:r>
            <a:r>
              <a:rPr lang="en-US" sz="2400" dirty="0" err="1">
                <a:solidFill>
                  <a:schemeClr val="bg1"/>
                </a:solidFill>
                <a:latin typeface="Lucida Sans" pitchFamily="34" charset="0"/>
              </a:rPr>
              <a:t>palmately</a:t>
            </a:r>
            <a:r>
              <a:rPr lang="en-US" sz="2400" dirty="0">
                <a:solidFill>
                  <a:schemeClr val="bg1"/>
                </a:solidFill>
                <a:latin typeface="Lucida Sans" pitchFamily="34" charset="0"/>
              </a:rPr>
              <a:t> compound, margins entire, lobed or toothed</a:t>
            </a:r>
            <a:endParaRPr lang="en-US" sz="32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</TotalTime>
  <Words>1093</Words>
  <Application>Microsoft Office PowerPoint</Application>
  <PresentationFormat>On-screen Show (4:3)</PresentationFormat>
  <Paragraphs>335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Lucida Sans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Utah Valley State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User</cp:lastModifiedBy>
  <cp:revision>126</cp:revision>
  <dcterms:created xsi:type="dcterms:W3CDTF">2010-06-28T21:19:05Z</dcterms:created>
  <dcterms:modified xsi:type="dcterms:W3CDTF">2013-04-23T17:02:01Z</dcterms:modified>
</cp:coreProperties>
</file>