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EA7108-D61A-4673-A028-CEEB2A3A4DA7}" type="datetimeFigureOut">
              <a:rPr lang="en-US" smtClean="0"/>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96B9-2B2B-46F0-BD39-B59117520F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EA7108-D61A-4673-A028-CEEB2A3A4DA7}" type="datetimeFigureOut">
              <a:rPr lang="en-US" smtClean="0"/>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96B9-2B2B-46F0-BD39-B59117520F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EA7108-D61A-4673-A028-CEEB2A3A4DA7}" type="datetimeFigureOut">
              <a:rPr lang="en-US" smtClean="0"/>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96B9-2B2B-46F0-BD39-B59117520F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EA7108-D61A-4673-A028-CEEB2A3A4DA7}" type="datetimeFigureOut">
              <a:rPr lang="en-US" smtClean="0"/>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96B9-2B2B-46F0-BD39-B59117520F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EA7108-D61A-4673-A028-CEEB2A3A4DA7}" type="datetimeFigureOut">
              <a:rPr lang="en-US" smtClean="0"/>
              <a:t>10/11/2011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96B9-2B2B-46F0-BD39-B59117520F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EA7108-D61A-4673-A028-CEEB2A3A4DA7}" type="datetimeFigureOut">
              <a:rPr lang="en-US" smtClean="0"/>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96B9-2B2B-46F0-BD39-B59117520F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EA7108-D61A-4673-A028-CEEB2A3A4DA7}" type="datetimeFigureOut">
              <a:rPr lang="en-US" smtClean="0"/>
              <a:t>10/11/2011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296B9-2B2B-46F0-BD39-B59117520F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EA7108-D61A-4673-A028-CEEB2A3A4DA7}" type="datetimeFigureOut">
              <a:rPr lang="en-US" smtClean="0"/>
              <a:t>10/11/2011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296B9-2B2B-46F0-BD39-B59117520F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A7108-D61A-4673-A028-CEEB2A3A4DA7}" type="datetimeFigureOut">
              <a:rPr lang="en-US" smtClean="0"/>
              <a:t>10/11/2011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296B9-2B2B-46F0-BD39-B59117520F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A7108-D61A-4673-A028-CEEB2A3A4DA7}" type="datetimeFigureOut">
              <a:rPr lang="en-US" smtClean="0"/>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96B9-2B2B-46F0-BD39-B59117520F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A7108-D61A-4673-A028-CEEB2A3A4DA7}" type="datetimeFigureOut">
              <a:rPr lang="en-US" smtClean="0"/>
              <a:t>10/11/2011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96B9-2B2B-46F0-BD39-B59117520F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A7108-D61A-4673-A028-CEEB2A3A4DA7}" type="datetimeFigureOut">
              <a:rPr lang="en-US" smtClean="0"/>
              <a:t>10/11/2011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296B9-2B2B-46F0-BD39-B59117520F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imgres?imgurl=http://loops.typepad.com/photos/uncategorized/2007/03/22/600pxstop_sign.png&amp;imgrefurl=http://loops.typepad.com/serendipity/2007/03/stop_sigh.html&amp;h=600&amp;w=600&amp;sz=32&amp;tbnid=GhNdrL_65BsJ::&amp;tbnh=135&amp;tbnw=135&amp;prev=/images%3Fq%3Dstop%2Bsigh%2Bpicture&amp;hl=en&amp;usg=__Xl93hF4EsLy4T0ED46BUPuG9Vsc=&amp;sa=X&amp;oi=image_result&amp;resnum=1&amp;ct=image&amp;cd=1"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imgres?imgurl=http://loops.typepad.com/photos/uncategorized/2007/03/22/600pxstop_sign.png&amp;imgrefurl=http://loops.typepad.com/serendipity/2007/03/stop_sigh.html&amp;h=600&amp;w=600&amp;sz=32&amp;tbnid=GhNdrL_65BsJ::&amp;tbnh=135&amp;tbnw=135&amp;prev=/images%3Fq%3Dstop%2Bsigh%2Bpicture&amp;hl=en&amp;usg=__Xl93hF4EsLy4T0ED46BUPuG9Vsc=&amp;sa=X&amp;oi=image_result&amp;resnum=1&amp;ct=image&amp;cd=1"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WordArt 2"/>
          <p:cNvSpPr>
            <a:spLocks noChangeArrowheads="1" noChangeShapeType="1" noTextEdit="1"/>
          </p:cNvSpPr>
          <p:nvPr/>
        </p:nvSpPr>
        <p:spPr bwMode="auto">
          <a:xfrm>
            <a:off x="762000" y="1828800"/>
            <a:ext cx="7772400" cy="1963738"/>
          </a:xfrm>
          <a:prstGeom prst="rect">
            <a:avLst/>
          </a:prstGeom>
        </p:spPr>
        <p:txBody>
          <a:bodyPr wrap="none" fromWordArt="1">
            <a:prstTxWarp prst="textDeflate">
              <a:avLst>
                <a:gd name="adj" fmla="val 26227"/>
              </a:avLst>
            </a:prstTxWarp>
          </a:bodyPr>
          <a:lstStyle/>
          <a:p>
            <a:pPr algn="ctr"/>
            <a:r>
              <a:rPr lang="en-US" sz="3600" kern="10">
                <a:ln w="9525">
                  <a:solidFill>
                    <a:srgbClr val="FFFF00"/>
                  </a:solidFill>
                  <a:round/>
                  <a:headEnd/>
                  <a:tailEnd/>
                </a:ln>
                <a:solidFill>
                  <a:srgbClr val="FFFF00"/>
                </a:solidFill>
                <a:latin typeface="Mistral"/>
              </a:rPr>
              <a:t>Lost in the Wilderness</a:t>
            </a:r>
          </a:p>
        </p:txBody>
      </p:sp>
      <p:graphicFrame>
        <p:nvGraphicFramePr>
          <p:cNvPr id="1026" name="Object 3"/>
          <p:cNvGraphicFramePr>
            <a:graphicFrameLocks noChangeAspect="1"/>
          </p:cNvGraphicFramePr>
          <p:nvPr/>
        </p:nvGraphicFramePr>
        <p:xfrm>
          <a:off x="7239000" y="3886200"/>
          <a:ext cx="1427163" cy="2590800"/>
        </p:xfrm>
        <a:graphic>
          <a:graphicData uri="http://schemas.openxmlformats.org/presentationml/2006/ole">
            <p:oleObj spid="_x0000_s1026" name="ClipArt" r:id="rId3" imgW="1427760" imgH="1237320" progId="MS_ClipArt_Gallery.2">
              <p:embed/>
            </p:oleObj>
          </a:graphicData>
        </a:graphic>
      </p:graphicFrame>
      <p:graphicFrame>
        <p:nvGraphicFramePr>
          <p:cNvPr id="1027" name="Object 4"/>
          <p:cNvGraphicFramePr>
            <a:graphicFrameLocks noChangeAspect="1"/>
          </p:cNvGraphicFramePr>
          <p:nvPr/>
        </p:nvGraphicFramePr>
        <p:xfrm>
          <a:off x="533400" y="3810000"/>
          <a:ext cx="1427163" cy="2590800"/>
        </p:xfrm>
        <a:graphic>
          <a:graphicData uri="http://schemas.openxmlformats.org/presentationml/2006/ole">
            <p:oleObj spid="_x0000_s1027" name="ClipArt" r:id="rId4" imgW="1427760" imgH="1237320" progId="MS_ClipArt_Gallery.2">
              <p:embed/>
            </p:oleObj>
          </a:graphicData>
        </a:graphic>
      </p:graphicFrame>
      <p:graphicFrame>
        <p:nvGraphicFramePr>
          <p:cNvPr id="1028" name="Object 5"/>
          <p:cNvGraphicFramePr>
            <a:graphicFrameLocks noChangeAspect="1"/>
          </p:cNvGraphicFramePr>
          <p:nvPr/>
        </p:nvGraphicFramePr>
        <p:xfrm>
          <a:off x="1676400" y="3733800"/>
          <a:ext cx="1427163" cy="1770063"/>
        </p:xfrm>
        <a:graphic>
          <a:graphicData uri="http://schemas.openxmlformats.org/presentationml/2006/ole">
            <p:oleObj spid="_x0000_s1028" name="ClipArt" r:id="rId5" imgW="1427760" imgH="1237320" progId="MS_ClipArt_Gallery.2">
              <p:embed/>
            </p:oleObj>
          </a:graphicData>
        </a:graphic>
      </p:graphicFrame>
      <p:graphicFrame>
        <p:nvGraphicFramePr>
          <p:cNvPr id="1029" name="Object 6"/>
          <p:cNvGraphicFramePr>
            <a:graphicFrameLocks noChangeAspect="1"/>
          </p:cNvGraphicFramePr>
          <p:nvPr/>
        </p:nvGraphicFramePr>
        <p:xfrm>
          <a:off x="6096000" y="3581400"/>
          <a:ext cx="1427163" cy="2913063"/>
        </p:xfrm>
        <a:graphic>
          <a:graphicData uri="http://schemas.openxmlformats.org/presentationml/2006/ole">
            <p:oleObj spid="_x0000_s1029" name="ClipArt" r:id="rId6" imgW="1427760" imgH="1237320" progId="MS_ClipArt_Gallery.2">
              <p:embed/>
            </p:oleObj>
          </a:graphicData>
        </a:graphic>
      </p:graphicFrame>
      <p:graphicFrame>
        <p:nvGraphicFramePr>
          <p:cNvPr id="1030" name="Object 7"/>
          <p:cNvGraphicFramePr>
            <a:graphicFrameLocks noChangeAspect="1"/>
          </p:cNvGraphicFramePr>
          <p:nvPr/>
        </p:nvGraphicFramePr>
        <p:xfrm>
          <a:off x="6934200" y="5791200"/>
          <a:ext cx="436563" cy="609600"/>
        </p:xfrm>
        <a:graphic>
          <a:graphicData uri="http://schemas.openxmlformats.org/presentationml/2006/ole">
            <p:oleObj spid="_x0000_s1030" name="ClipArt" r:id="rId7" imgW="1351800" imgH="1208880" progId="MS_ClipArt_Gallery.2">
              <p:embed/>
            </p:oleObj>
          </a:graphicData>
        </a:graphic>
      </p:graphicFrame>
      <p:graphicFrame>
        <p:nvGraphicFramePr>
          <p:cNvPr id="1031" name="Object 8"/>
          <p:cNvGraphicFramePr>
            <a:graphicFrameLocks noChangeAspect="1"/>
          </p:cNvGraphicFramePr>
          <p:nvPr/>
        </p:nvGraphicFramePr>
        <p:xfrm>
          <a:off x="7467600" y="5791200"/>
          <a:ext cx="546100" cy="665163"/>
        </p:xfrm>
        <a:graphic>
          <a:graphicData uri="http://schemas.openxmlformats.org/presentationml/2006/ole">
            <p:oleObj spid="_x0000_s1031" name="ClipArt" r:id="rId8" imgW="1551600" imgH="1332720" progId="MS_ClipArt_Gallery.2">
              <p:embed/>
            </p:oleObj>
          </a:graphicData>
        </a:graphic>
      </p:graphicFrame>
      <p:graphicFrame>
        <p:nvGraphicFramePr>
          <p:cNvPr id="1032" name="Object 9"/>
          <p:cNvGraphicFramePr>
            <a:graphicFrameLocks noChangeAspect="1"/>
          </p:cNvGraphicFramePr>
          <p:nvPr/>
        </p:nvGraphicFramePr>
        <p:xfrm>
          <a:off x="1371600" y="5638800"/>
          <a:ext cx="712788" cy="741363"/>
        </p:xfrm>
        <a:graphic>
          <a:graphicData uri="http://schemas.openxmlformats.org/presentationml/2006/ole">
            <p:oleObj spid="_x0000_s1032" name="ClipArt" r:id="rId9" imgW="1551600" imgH="1332720" progId="MS_ClipArt_Gallery.2">
              <p:embed/>
            </p:oleObj>
          </a:graphicData>
        </a:graphic>
      </p:graphicFrame>
      <p:graphicFrame>
        <p:nvGraphicFramePr>
          <p:cNvPr id="1033" name="Object 10"/>
          <p:cNvGraphicFramePr>
            <a:graphicFrameLocks noChangeAspect="1"/>
          </p:cNvGraphicFramePr>
          <p:nvPr/>
        </p:nvGraphicFramePr>
        <p:xfrm>
          <a:off x="685800" y="5638800"/>
          <a:ext cx="609600" cy="685800"/>
        </p:xfrm>
        <a:graphic>
          <a:graphicData uri="http://schemas.openxmlformats.org/presentationml/2006/ole">
            <p:oleObj spid="_x0000_s1033" name="ClipArt" r:id="rId10" imgW="1351800" imgH="1208880" progId="MS_ClipArt_Gallery.2">
              <p:embed/>
            </p:oleObj>
          </a:graphicData>
        </a:graphic>
      </p:graphicFrame>
      <p:sp>
        <p:nvSpPr>
          <p:cNvPr id="3083" name="Rectangle 11"/>
          <p:cNvSpPr>
            <a:spLocks noGrp="1" noRot="1" noChangeArrowheads="1"/>
          </p:cNvSpPr>
          <p:nvPr>
            <p:ph type="subTitle" idx="1"/>
          </p:nvPr>
        </p:nvSpPr>
        <p:spPr/>
        <p:txBody>
          <a:bodyPr/>
          <a:lstStyle/>
          <a:p>
            <a:pPr eaLnBrk="1" hangingPunct="1">
              <a:defRPr/>
            </a:pPr>
            <a:endParaRPr lang="en-US" smtClean="0">
              <a:solidFill>
                <a:srgbClr val="FFFF66"/>
              </a:solidFill>
              <a:latin typeface="Mistral" pitchFamily="66" charset="0"/>
            </a:endParaRPr>
          </a:p>
          <a:p>
            <a:pPr eaLnBrk="1" hangingPunct="1">
              <a:defRPr/>
            </a:pPr>
            <a:endParaRPr lang="en-US" sz="3600" smtClean="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Rot="1" noChangeArrowheads="1"/>
          </p:cNvSpPr>
          <p:nvPr>
            <p:ph type="ctrTitle"/>
          </p:nvPr>
        </p:nvSpPr>
        <p:spPr/>
        <p:txBody>
          <a:bodyPr>
            <a:normAutofit fontScale="90000"/>
          </a:bodyPr>
          <a:lstStyle/>
          <a:p>
            <a:pPr eaLnBrk="1" hangingPunct="1">
              <a:defRPr/>
            </a:pPr>
            <a:r>
              <a:rPr lang="en-US" sz="4000" smtClean="0"/>
              <a:t>–95 % of Wilderness Deaths in Northern Climates are caused by Hypothermia!</a:t>
            </a:r>
          </a:p>
        </p:txBody>
      </p:sp>
      <p:sp>
        <p:nvSpPr>
          <p:cNvPr id="21509" name="Rectangle 5"/>
          <p:cNvSpPr>
            <a:spLocks noGrp="1" noRot="1" noChangeArrowheads="1"/>
          </p:cNvSpPr>
          <p:nvPr>
            <p:ph type="subTitle" idx="1"/>
          </p:nvPr>
        </p:nvSpPr>
        <p:spPr/>
        <p:txBody>
          <a:bodyPr/>
          <a:lstStyle/>
          <a:p>
            <a:pPr eaLnBrk="1" hangingPunct="1">
              <a:defRPr/>
            </a:pPr>
            <a:r>
              <a:rPr lang="en-US" b="1" smtClean="0"/>
              <a:t>–In the past 10 years the outdoor death rate has more than doubled.</a:t>
            </a:r>
          </a:p>
        </p:txBody>
      </p:sp>
      <p:pic>
        <p:nvPicPr>
          <p:cNvPr id="11268" name="Picture 8" descr="blizzard"/>
          <p:cNvPicPr>
            <a:picLocks noChangeAspect="1" noChangeArrowheads="1"/>
          </p:cNvPicPr>
          <p:nvPr/>
        </p:nvPicPr>
        <p:blipFill>
          <a:blip r:embed="rId2" cstate="print"/>
          <a:srcRect/>
          <a:stretch>
            <a:fillRect/>
          </a:stretch>
        </p:blipFill>
        <p:spPr bwMode="auto">
          <a:xfrm>
            <a:off x="1295400" y="0"/>
            <a:ext cx="2895600"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b="1" smtClean="0"/>
              <a:t>Survival Is:</a:t>
            </a:r>
            <a:r>
              <a:rPr lang="en-US" smtClean="0"/>
              <a:t> </a:t>
            </a:r>
          </a:p>
        </p:txBody>
      </p:sp>
      <p:sp>
        <p:nvSpPr>
          <p:cNvPr id="24579" name="Rectangle 3"/>
          <p:cNvSpPr>
            <a:spLocks noGrp="1" noRot="1" noChangeArrowheads="1"/>
          </p:cNvSpPr>
          <p:nvPr>
            <p:ph type="body" idx="1"/>
          </p:nvPr>
        </p:nvSpPr>
        <p:spPr/>
        <p:txBody>
          <a:bodyPr/>
          <a:lstStyle/>
          <a:p>
            <a:pPr eaLnBrk="1" hangingPunct="1">
              <a:defRPr/>
            </a:pPr>
            <a:r>
              <a:rPr lang="en-US" smtClean="0"/>
              <a:t>10 % Skill</a:t>
            </a:r>
          </a:p>
          <a:p>
            <a:pPr eaLnBrk="1" hangingPunct="1">
              <a:defRPr/>
            </a:pPr>
            <a:r>
              <a:rPr lang="en-US" smtClean="0"/>
              <a:t>10 % Equipment</a:t>
            </a:r>
          </a:p>
          <a:p>
            <a:pPr eaLnBrk="1" hangingPunct="1">
              <a:defRPr/>
            </a:pPr>
            <a:r>
              <a:rPr lang="en-US" smtClean="0"/>
              <a:t>80 % Positive Mental Attitude</a:t>
            </a:r>
          </a:p>
        </p:txBody>
      </p:sp>
      <p:pic>
        <p:nvPicPr>
          <p:cNvPr id="12292" name="Picture 5" descr="http://www.propellertraining.com/blog/wp-content/uploads/2008/04/istock_000005250604xsmall.jpg"/>
          <p:cNvPicPr>
            <a:picLocks noChangeAspect="1" noChangeArrowheads="1"/>
          </p:cNvPicPr>
          <p:nvPr/>
        </p:nvPicPr>
        <p:blipFill>
          <a:blip r:embed="rId2" cstate="print"/>
          <a:srcRect/>
          <a:stretch>
            <a:fillRect/>
          </a:stretch>
        </p:blipFill>
        <p:spPr bwMode="auto">
          <a:xfrm>
            <a:off x="5962650" y="3438525"/>
            <a:ext cx="3181350" cy="3419475"/>
          </a:xfrm>
          <a:prstGeom prst="rect">
            <a:avLst/>
          </a:prstGeom>
          <a:noFill/>
          <a:ln w="9525">
            <a:noFill/>
            <a:miter lim="800000"/>
            <a:headEnd/>
            <a:tailEnd/>
          </a:ln>
        </p:spPr>
      </p:pic>
      <p:pic>
        <p:nvPicPr>
          <p:cNvPr id="12293" name="Picture 7" descr="http://www.emblibrary.com/EL/product_images/A1632.jpg"/>
          <p:cNvPicPr>
            <a:picLocks noChangeAspect="1" noChangeArrowheads="1"/>
          </p:cNvPicPr>
          <p:nvPr/>
        </p:nvPicPr>
        <p:blipFill>
          <a:blip r:embed="rId3" cstate="print"/>
          <a:srcRect/>
          <a:stretch>
            <a:fillRect/>
          </a:stretch>
        </p:blipFill>
        <p:spPr bwMode="auto">
          <a:xfrm>
            <a:off x="0" y="3819525"/>
            <a:ext cx="4800600"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b="1" smtClean="0"/>
              <a:t>Survival Is:</a:t>
            </a:r>
            <a:r>
              <a:rPr lang="en-US" smtClean="0"/>
              <a:t> </a:t>
            </a:r>
          </a:p>
        </p:txBody>
      </p:sp>
      <p:sp>
        <p:nvSpPr>
          <p:cNvPr id="25603" name="Rectangle 3"/>
          <p:cNvSpPr>
            <a:spLocks noGrp="1" noRot="1" noChangeArrowheads="1"/>
          </p:cNvSpPr>
          <p:nvPr>
            <p:ph type="body" idx="1"/>
          </p:nvPr>
        </p:nvSpPr>
        <p:spPr/>
        <p:txBody>
          <a:bodyPr/>
          <a:lstStyle/>
          <a:p>
            <a:pPr eaLnBrk="1" hangingPunct="1">
              <a:defRPr/>
            </a:pPr>
            <a:r>
              <a:rPr lang="en-US" smtClean="0"/>
              <a:t>Personal</a:t>
            </a:r>
          </a:p>
          <a:p>
            <a:pPr eaLnBrk="1" hangingPunct="1">
              <a:defRPr/>
            </a:pPr>
            <a:r>
              <a:rPr lang="en-US" smtClean="0"/>
              <a:t>Seasonal</a:t>
            </a:r>
          </a:p>
          <a:p>
            <a:pPr eaLnBrk="1" hangingPunct="1">
              <a:defRPr/>
            </a:pPr>
            <a:r>
              <a:rPr lang="en-US" smtClean="0"/>
              <a:t>Geographical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b="1" smtClean="0"/>
              <a:t>Getting Lost:</a:t>
            </a:r>
            <a:r>
              <a:rPr lang="en-US" smtClean="0"/>
              <a:t> </a:t>
            </a:r>
          </a:p>
        </p:txBody>
      </p:sp>
      <p:sp>
        <p:nvSpPr>
          <p:cNvPr id="26627" name="Rectangle 3"/>
          <p:cNvSpPr>
            <a:spLocks noGrp="1" noRot="1" noChangeArrowheads="1"/>
          </p:cNvSpPr>
          <p:nvPr>
            <p:ph type="body" idx="1"/>
          </p:nvPr>
        </p:nvSpPr>
        <p:spPr/>
        <p:txBody>
          <a:bodyPr/>
          <a:lstStyle/>
          <a:p>
            <a:pPr eaLnBrk="1" hangingPunct="1">
              <a:defRPr/>
            </a:pPr>
            <a:r>
              <a:rPr lang="en-US" sz="4000" smtClean="0"/>
              <a:t>–</a:t>
            </a:r>
            <a:r>
              <a:rPr lang="en-US" sz="4000" b="1" smtClean="0"/>
              <a:t>87 %</a:t>
            </a:r>
            <a:r>
              <a:rPr lang="en-US" sz="4000" smtClean="0"/>
              <a:t> of</a:t>
            </a:r>
            <a:r>
              <a:rPr lang="en-US" sz="4000" u="sng" smtClean="0"/>
              <a:t> All</a:t>
            </a:r>
            <a:r>
              <a:rPr lang="en-US" sz="4000" smtClean="0"/>
              <a:t> people who become lost or stranded will panic to some degree!</a:t>
            </a:r>
          </a:p>
        </p:txBody>
      </p:sp>
      <p:pic>
        <p:nvPicPr>
          <p:cNvPr id="14340" name="Picture 6" descr="http://www.heart-valve-surgery.com/Images/panic-attack.jpg"/>
          <p:cNvPicPr>
            <a:picLocks noChangeAspect="1" noChangeArrowheads="1"/>
          </p:cNvPicPr>
          <p:nvPr/>
        </p:nvPicPr>
        <p:blipFill>
          <a:blip r:embed="rId2" cstate="print"/>
          <a:srcRect/>
          <a:stretch>
            <a:fillRect/>
          </a:stretch>
        </p:blipFill>
        <p:spPr bwMode="auto">
          <a:xfrm>
            <a:off x="5810250" y="4352925"/>
            <a:ext cx="3333750" cy="2505075"/>
          </a:xfrm>
          <a:prstGeom prst="rect">
            <a:avLst/>
          </a:prstGeom>
          <a:noFill/>
          <a:ln w="9525">
            <a:noFill/>
            <a:miter lim="800000"/>
            <a:headEnd/>
            <a:tailEnd/>
          </a:ln>
        </p:spPr>
      </p:pic>
      <p:pic>
        <p:nvPicPr>
          <p:cNvPr id="14341" name="Picture 8" descr="http://www.stockphotopro.com/photo-thumbs-2/stockphotopro_72302960VFP_no_title.jpg"/>
          <p:cNvPicPr>
            <a:picLocks noChangeAspect="1" noChangeArrowheads="1"/>
          </p:cNvPicPr>
          <p:nvPr/>
        </p:nvPicPr>
        <p:blipFill>
          <a:blip r:embed="rId3" cstate="print"/>
          <a:srcRect/>
          <a:stretch>
            <a:fillRect/>
          </a:stretch>
        </p:blipFill>
        <p:spPr bwMode="auto">
          <a:xfrm>
            <a:off x="0" y="3657600"/>
            <a:ext cx="2228850" cy="2971800"/>
          </a:xfrm>
          <a:prstGeom prst="rect">
            <a:avLst/>
          </a:prstGeom>
          <a:noFill/>
          <a:ln w="9525">
            <a:noFill/>
            <a:miter lim="800000"/>
            <a:headEnd/>
            <a:tailEnd/>
          </a:ln>
        </p:spPr>
      </p:pic>
      <p:pic>
        <p:nvPicPr>
          <p:cNvPr id="14342" name="Picture 10" descr="http://1.bp.blogspot.com/_2OGCKoTykxw/SYO__KirtxI/AAAAAAAAAFs/YD6GmsOMUNo/s200/Panic.gif"/>
          <p:cNvPicPr>
            <a:picLocks noChangeAspect="1" noChangeArrowheads="1"/>
          </p:cNvPicPr>
          <p:nvPr/>
        </p:nvPicPr>
        <p:blipFill>
          <a:blip r:embed="rId4" cstate="print"/>
          <a:srcRect/>
          <a:stretch>
            <a:fillRect/>
          </a:stretch>
        </p:blipFill>
        <p:spPr bwMode="auto">
          <a:xfrm>
            <a:off x="3352800" y="5029200"/>
            <a:ext cx="1905000"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Rot="1" noChangeArrowheads="1"/>
          </p:cNvSpPr>
          <p:nvPr>
            <p:ph type="title"/>
          </p:nvPr>
        </p:nvSpPr>
        <p:spPr/>
        <p:txBody>
          <a:bodyPr/>
          <a:lstStyle/>
          <a:p>
            <a:pPr eaLnBrk="1" hangingPunct="1">
              <a:defRPr/>
            </a:pPr>
            <a:endParaRPr lang="en-US" smtClean="0"/>
          </a:p>
        </p:txBody>
      </p:sp>
      <p:sp>
        <p:nvSpPr>
          <p:cNvPr id="15363" name="Rectangle 5"/>
          <p:cNvSpPr>
            <a:spLocks noChangeArrowheads="1"/>
          </p:cNvSpPr>
          <p:nvPr/>
        </p:nvSpPr>
        <p:spPr bwMode="auto">
          <a:xfrm>
            <a:off x="0" y="1905000"/>
            <a:ext cx="11537950" cy="1384300"/>
          </a:xfrm>
          <a:prstGeom prst="rect">
            <a:avLst/>
          </a:prstGeom>
          <a:noFill/>
          <a:ln w="9525">
            <a:noFill/>
            <a:miter lim="800000"/>
            <a:headEnd/>
            <a:tailEnd/>
          </a:ln>
        </p:spPr>
        <p:txBody>
          <a:bodyPr>
            <a:spAutoFit/>
          </a:bodyPr>
          <a:lstStyle/>
          <a:p>
            <a:r>
              <a:rPr lang="en-US" sz="3600"/>
              <a:t>– </a:t>
            </a:r>
            <a:r>
              <a:rPr lang="en-US" sz="4800" b="1"/>
              <a:t>50 %</a:t>
            </a:r>
            <a:r>
              <a:rPr lang="en-US" sz="3600"/>
              <a:t> of these people will run until they </a:t>
            </a:r>
          </a:p>
          <a:p>
            <a:r>
              <a:rPr lang="en-US" sz="3600"/>
              <a:t>drop from exhaustation</a:t>
            </a:r>
          </a:p>
        </p:txBody>
      </p:sp>
      <p:pic>
        <p:nvPicPr>
          <p:cNvPr id="15364" name="Picture 7" descr="http://www.legaljuice.com/naked%20nude%20runner%20running%20jogger%20man%20person-thumb.jpg"/>
          <p:cNvPicPr>
            <a:picLocks noChangeAspect="1" noChangeArrowheads="1"/>
          </p:cNvPicPr>
          <p:nvPr/>
        </p:nvPicPr>
        <p:blipFill>
          <a:blip r:embed="rId2" cstate="print"/>
          <a:srcRect/>
          <a:stretch>
            <a:fillRect/>
          </a:stretch>
        </p:blipFill>
        <p:spPr bwMode="auto">
          <a:xfrm>
            <a:off x="2514600" y="3438525"/>
            <a:ext cx="3981450"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Rot="1" noChangeArrowheads="1"/>
          </p:cNvSpPr>
          <p:nvPr>
            <p:ph type="title"/>
          </p:nvPr>
        </p:nvSpPr>
        <p:spPr>
          <a:xfrm>
            <a:off x="301625" y="228600"/>
            <a:ext cx="8510588" cy="2057400"/>
          </a:xfrm>
        </p:spPr>
        <p:txBody>
          <a:bodyPr/>
          <a:lstStyle/>
          <a:p>
            <a:pPr eaLnBrk="1" hangingPunct="1">
              <a:defRPr/>
            </a:pPr>
            <a:r>
              <a:rPr lang="en-US" sz="4000" smtClean="0"/>
              <a:t>–Every time you pass a fork in the trail go past, stop and look back</a:t>
            </a:r>
          </a:p>
        </p:txBody>
      </p:sp>
      <p:pic>
        <p:nvPicPr>
          <p:cNvPr id="16387" name="Picture 6" descr="Child%20hiking%20up%20WTA-installed%20steps%20by%20large%20trees%20along%20MidFork%20Snoq"/>
          <p:cNvPicPr>
            <a:picLocks noChangeAspect="1" noChangeArrowheads="1"/>
          </p:cNvPicPr>
          <p:nvPr/>
        </p:nvPicPr>
        <p:blipFill>
          <a:blip r:embed="rId2" cstate="print"/>
          <a:srcRect/>
          <a:stretch>
            <a:fillRect/>
          </a:stretch>
        </p:blipFill>
        <p:spPr bwMode="auto">
          <a:xfrm>
            <a:off x="3065463" y="2133600"/>
            <a:ext cx="3144837"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Rot="1" noChangeArrowheads="1"/>
          </p:cNvSpPr>
          <p:nvPr>
            <p:ph type="title"/>
          </p:nvPr>
        </p:nvSpPr>
        <p:spPr>
          <a:xfrm>
            <a:off x="301625" y="228600"/>
            <a:ext cx="8510588" cy="2286000"/>
          </a:xfrm>
        </p:spPr>
        <p:txBody>
          <a:bodyPr/>
          <a:lstStyle/>
          <a:p>
            <a:pPr eaLnBrk="1" hangingPunct="1">
              <a:defRPr/>
            </a:pPr>
            <a:r>
              <a:rPr lang="en-US" dirty="0" smtClean="0"/>
              <a:t>–</a:t>
            </a:r>
            <a:r>
              <a:rPr lang="en-US" dirty="0" smtClean="0">
                <a:solidFill>
                  <a:schemeClr val="folHlink"/>
                </a:solidFill>
              </a:rPr>
              <a:t>Let someone know where you are going and when you’ll be back.</a:t>
            </a:r>
          </a:p>
        </p:txBody>
      </p:sp>
      <p:pic>
        <p:nvPicPr>
          <p:cNvPr id="17411" name="Picture 6" descr="900-talking-on-the-phone"/>
          <p:cNvPicPr>
            <a:picLocks noChangeAspect="1" noChangeArrowheads="1"/>
          </p:cNvPicPr>
          <p:nvPr/>
        </p:nvPicPr>
        <p:blipFill>
          <a:blip r:embed="rId2" cstate="print"/>
          <a:srcRect/>
          <a:stretch>
            <a:fillRect/>
          </a:stretch>
        </p:blipFill>
        <p:spPr bwMode="auto">
          <a:xfrm>
            <a:off x="-134938" y="2971800"/>
            <a:ext cx="4478338" cy="3571875"/>
          </a:xfrm>
          <a:prstGeom prst="rect">
            <a:avLst/>
          </a:prstGeom>
          <a:noFill/>
          <a:ln w="9525">
            <a:noFill/>
            <a:miter lim="800000"/>
            <a:headEnd/>
            <a:tailEnd/>
          </a:ln>
        </p:spPr>
      </p:pic>
      <p:pic>
        <p:nvPicPr>
          <p:cNvPr id="17412" name="Picture 8" descr="678-talking-on-the-phone"/>
          <p:cNvPicPr>
            <a:picLocks noChangeAspect="1" noChangeArrowheads="1"/>
          </p:cNvPicPr>
          <p:nvPr/>
        </p:nvPicPr>
        <p:blipFill>
          <a:blip r:embed="rId3" cstate="print"/>
          <a:srcRect/>
          <a:stretch>
            <a:fillRect/>
          </a:stretch>
        </p:blipFill>
        <p:spPr bwMode="auto">
          <a:xfrm>
            <a:off x="4445000" y="2971800"/>
            <a:ext cx="4699000"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Rot="1" noChangeArrowheads="1"/>
          </p:cNvSpPr>
          <p:nvPr>
            <p:ph type="ctrTitle"/>
          </p:nvPr>
        </p:nvSpPr>
        <p:spPr>
          <a:xfrm>
            <a:off x="685800" y="304800"/>
            <a:ext cx="7772400" cy="1447800"/>
          </a:xfrm>
        </p:spPr>
        <p:txBody>
          <a:bodyPr/>
          <a:lstStyle/>
          <a:p>
            <a:pPr eaLnBrk="1" hangingPunct="1">
              <a:defRPr/>
            </a:pPr>
            <a:r>
              <a:rPr lang="en-US" smtClean="0"/>
              <a:t>–</a:t>
            </a:r>
            <a:r>
              <a:rPr lang="en-US" b="1" smtClean="0">
                <a:solidFill>
                  <a:schemeClr val="hlink"/>
                </a:solidFill>
              </a:rPr>
              <a:t>If you become Lost:</a:t>
            </a:r>
            <a:r>
              <a:rPr lang="en-US" smtClean="0"/>
              <a:t> </a:t>
            </a:r>
          </a:p>
        </p:txBody>
      </p:sp>
      <p:sp>
        <p:nvSpPr>
          <p:cNvPr id="29701" name="Rectangle 5"/>
          <p:cNvSpPr>
            <a:spLocks noGrp="1" noRot="1" noChangeArrowheads="1"/>
          </p:cNvSpPr>
          <p:nvPr>
            <p:ph type="subTitle" idx="1"/>
          </p:nvPr>
        </p:nvSpPr>
        <p:spPr/>
        <p:txBody>
          <a:bodyPr/>
          <a:lstStyle/>
          <a:p>
            <a:pPr eaLnBrk="1" hangingPunct="1">
              <a:defRPr/>
            </a:pPr>
            <a:endParaRPr lang="en-US" sz="6000" smtClean="0">
              <a:solidFill>
                <a:srgbClr val="FF0000"/>
              </a:solidFill>
            </a:endParaRPr>
          </a:p>
        </p:txBody>
      </p:sp>
      <p:pic>
        <p:nvPicPr>
          <p:cNvPr id="18436" name="Picture 7" descr="http://loops.typepad.com/serendipity/2007/03/stop_sigh.html">
            <a:hlinkClick r:id="rId2"/>
          </p:cNvPr>
          <p:cNvPicPr>
            <a:picLocks noChangeAspect="1" noChangeArrowheads="1"/>
          </p:cNvPicPr>
          <p:nvPr/>
        </p:nvPicPr>
        <p:blipFill>
          <a:blip r:embed="rId3" cstate="print"/>
          <a:srcRect/>
          <a:stretch>
            <a:fillRect/>
          </a:stretch>
        </p:blipFill>
        <p:spPr bwMode="auto">
          <a:xfrm>
            <a:off x="2971800" y="2362200"/>
            <a:ext cx="3276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Rot="1" noChangeArrowheads="1"/>
          </p:cNvSpPr>
          <p:nvPr>
            <p:ph type="ctrTitle"/>
          </p:nvPr>
        </p:nvSpPr>
        <p:spPr>
          <a:xfrm>
            <a:off x="685800" y="533400"/>
            <a:ext cx="7772400" cy="2209800"/>
          </a:xfrm>
        </p:spPr>
        <p:txBody>
          <a:bodyPr/>
          <a:lstStyle/>
          <a:p>
            <a:pPr eaLnBrk="1" hangingPunct="1">
              <a:defRPr/>
            </a:pPr>
            <a:r>
              <a:rPr lang="en-US" sz="6000" smtClean="0">
                <a:solidFill>
                  <a:srgbClr val="FF0000"/>
                </a:solidFill>
              </a:rPr>
              <a:t>S.T.O.P.</a:t>
            </a:r>
          </a:p>
        </p:txBody>
      </p:sp>
      <p:sp>
        <p:nvSpPr>
          <p:cNvPr id="34823" name="Rectangle 7"/>
          <p:cNvSpPr>
            <a:spLocks noGrp="1" noRot="1" noChangeArrowheads="1"/>
          </p:cNvSpPr>
          <p:nvPr>
            <p:ph type="subTitle" idx="1"/>
          </p:nvPr>
        </p:nvSpPr>
        <p:spPr/>
        <p:txBody>
          <a:bodyPr>
            <a:normAutofit fontScale="77500" lnSpcReduction="20000"/>
          </a:bodyPr>
          <a:lstStyle/>
          <a:p>
            <a:pPr eaLnBrk="1" hangingPunct="1">
              <a:lnSpc>
                <a:spcPct val="80000"/>
              </a:lnSpc>
              <a:defRPr/>
            </a:pPr>
            <a:r>
              <a:rPr lang="en-US" sz="4400" smtClean="0">
                <a:solidFill>
                  <a:srgbClr val="FF0000"/>
                </a:solidFill>
              </a:rPr>
              <a:t>Stop</a:t>
            </a:r>
          </a:p>
          <a:p>
            <a:pPr eaLnBrk="1" hangingPunct="1">
              <a:lnSpc>
                <a:spcPct val="80000"/>
              </a:lnSpc>
              <a:defRPr/>
            </a:pPr>
            <a:r>
              <a:rPr lang="en-US" sz="4400" smtClean="0">
                <a:solidFill>
                  <a:srgbClr val="FF0000"/>
                </a:solidFill>
              </a:rPr>
              <a:t>Think</a:t>
            </a:r>
          </a:p>
          <a:p>
            <a:pPr eaLnBrk="1" hangingPunct="1">
              <a:lnSpc>
                <a:spcPct val="80000"/>
              </a:lnSpc>
              <a:defRPr/>
            </a:pPr>
            <a:r>
              <a:rPr lang="en-US" sz="4400" smtClean="0">
                <a:solidFill>
                  <a:srgbClr val="FF0000"/>
                </a:solidFill>
              </a:rPr>
              <a:t>Observe </a:t>
            </a:r>
          </a:p>
          <a:p>
            <a:pPr eaLnBrk="1" hangingPunct="1">
              <a:lnSpc>
                <a:spcPct val="80000"/>
              </a:lnSpc>
              <a:defRPr/>
            </a:pPr>
            <a:r>
              <a:rPr lang="en-US" sz="4400" smtClean="0">
                <a:solidFill>
                  <a:srgbClr val="FF0000"/>
                </a:solidFill>
              </a:rPr>
              <a:t>Plan</a:t>
            </a:r>
          </a:p>
        </p:txBody>
      </p:sp>
      <p:pic>
        <p:nvPicPr>
          <p:cNvPr id="19460" name="Picture 9" descr="http://loops.typepad.com/serendipity/2007/03/stop_sigh.html">
            <a:hlinkClick r:id="rId2"/>
          </p:cNvPr>
          <p:cNvPicPr>
            <a:picLocks noChangeAspect="1" noChangeArrowheads="1"/>
          </p:cNvPicPr>
          <p:nvPr/>
        </p:nvPicPr>
        <p:blipFill>
          <a:blip r:embed="rId3" cstate="print"/>
          <a:srcRect/>
          <a:stretch>
            <a:fillRect/>
          </a:stretch>
        </p:blipFill>
        <p:spPr bwMode="auto">
          <a:xfrm>
            <a:off x="3962400" y="2209800"/>
            <a:ext cx="128587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Rot="1" noChangeArrowheads="1"/>
          </p:cNvSpPr>
          <p:nvPr>
            <p:ph type="title"/>
          </p:nvPr>
        </p:nvSpPr>
        <p:spPr>
          <a:xfrm>
            <a:off x="301625" y="228600"/>
            <a:ext cx="8510588" cy="1981200"/>
          </a:xfrm>
        </p:spPr>
        <p:txBody>
          <a:bodyPr/>
          <a:lstStyle/>
          <a:p>
            <a:pPr marL="838200" indent="-838200" eaLnBrk="1" hangingPunct="1">
              <a:buFontTx/>
              <a:buAutoNum type="arabicParenR"/>
              <a:defRPr/>
            </a:pPr>
            <a:r>
              <a:rPr lang="en-US" sz="4800" dirty="0" smtClean="0"/>
              <a:t>Stop, sit down Look around</a:t>
            </a:r>
            <a:br>
              <a:rPr lang="en-US" sz="4800" dirty="0" smtClean="0"/>
            </a:br>
            <a:r>
              <a:rPr lang="en-US" sz="4800" dirty="0" smtClean="0"/>
              <a:t>2) Blow whistle</a:t>
            </a:r>
          </a:p>
        </p:txBody>
      </p:sp>
      <p:pic>
        <p:nvPicPr>
          <p:cNvPr id="20483" name="Picture 9" descr="whistle_new"/>
          <p:cNvPicPr>
            <a:picLocks noChangeAspect="1" noChangeArrowheads="1"/>
          </p:cNvPicPr>
          <p:nvPr/>
        </p:nvPicPr>
        <p:blipFill>
          <a:blip r:embed="rId2" cstate="print"/>
          <a:srcRect/>
          <a:stretch>
            <a:fillRect/>
          </a:stretch>
        </p:blipFill>
        <p:spPr bwMode="auto">
          <a:xfrm>
            <a:off x="0" y="2286000"/>
            <a:ext cx="2884488" cy="3354388"/>
          </a:xfrm>
          <a:prstGeom prst="rect">
            <a:avLst/>
          </a:prstGeom>
          <a:noFill/>
          <a:ln w="9525">
            <a:noFill/>
            <a:miter lim="800000"/>
            <a:headEnd/>
            <a:tailEnd/>
          </a:ln>
        </p:spPr>
      </p:pic>
      <p:pic>
        <p:nvPicPr>
          <p:cNvPr id="20484" name="Picture 13" descr="http://scrapetv.com/News/News%20Pages/usa/images-2/geico-caveman-relaxing.jpg"/>
          <p:cNvPicPr>
            <a:picLocks noChangeAspect="1" noChangeArrowheads="1"/>
          </p:cNvPicPr>
          <p:nvPr/>
        </p:nvPicPr>
        <p:blipFill>
          <a:blip r:embed="rId3" cstate="print"/>
          <a:srcRect/>
          <a:stretch>
            <a:fillRect/>
          </a:stretch>
        </p:blipFill>
        <p:spPr bwMode="auto">
          <a:xfrm>
            <a:off x="2967038" y="2743200"/>
            <a:ext cx="6176962"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ctrTitle"/>
          </p:nvPr>
        </p:nvSpPr>
        <p:spPr>
          <a:xfrm>
            <a:off x="228600" y="304800"/>
            <a:ext cx="4800600" cy="1676400"/>
          </a:xfrm>
        </p:spPr>
        <p:txBody>
          <a:bodyPr>
            <a:normAutofit fontScale="90000"/>
          </a:bodyPr>
          <a:lstStyle/>
          <a:p>
            <a:pPr eaLnBrk="1" hangingPunct="1">
              <a:defRPr/>
            </a:pPr>
            <a:r>
              <a:rPr lang="en-US" sz="6000" dirty="0" smtClean="0">
                <a:solidFill>
                  <a:srgbClr val="FF9900"/>
                </a:solidFill>
                <a:latin typeface="Impact" pitchFamily="34" charset="0"/>
              </a:rPr>
              <a:t>Setting the Stage</a:t>
            </a:r>
            <a:endParaRPr lang="en-US" dirty="0" smtClean="0"/>
          </a:p>
        </p:txBody>
      </p:sp>
      <p:sp>
        <p:nvSpPr>
          <p:cNvPr id="9219" name="Rectangle 3"/>
          <p:cNvSpPr>
            <a:spLocks noGrp="1" noRot="1" noChangeArrowheads="1"/>
          </p:cNvSpPr>
          <p:nvPr>
            <p:ph type="subTitle" idx="1"/>
          </p:nvPr>
        </p:nvSpPr>
        <p:spPr>
          <a:xfrm>
            <a:off x="1371600" y="2286000"/>
            <a:ext cx="6400800" cy="4038600"/>
          </a:xfrm>
        </p:spPr>
        <p:txBody>
          <a:bodyPr>
            <a:normAutofit fontScale="92500"/>
          </a:bodyPr>
          <a:lstStyle/>
          <a:p>
            <a:pPr eaLnBrk="1" hangingPunct="1">
              <a:defRPr/>
            </a:pPr>
            <a:r>
              <a:rPr lang="en-US" dirty="0" smtClean="0">
                <a:solidFill>
                  <a:schemeClr val="accent3">
                    <a:lumMod val="50000"/>
                  </a:schemeClr>
                </a:solidFill>
                <a:latin typeface="Impact" pitchFamily="34" charset="0"/>
              </a:rPr>
              <a:t>You are on a trip to Alaska to visit an old friend.  From Chicago to Anchorage you are the only passenger in a small, three man plane.  Midway through the flight something goes wrong--</a:t>
            </a:r>
            <a:r>
              <a:rPr lang="en-US" i="1" dirty="0" smtClean="0">
                <a:solidFill>
                  <a:schemeClr val="accent3">
                    <a:lumMod val="50000"/>
                  </a:schemeClr>
                </a:solidFill>
                <a:latin typeface="Impact" pitchFamily="34" charset="0"/>
              </a:rPr>
              <a:t>your plane crashes</a:t>
            </a:r>
            <a:r>
              <a:rPr lang="en-US" dirty="0" smtClean="0">
                <a:solidFill>
                  <a:schemeClr val="accent3">
                    <a:lumMod val="50000"/>
                  </a:schemeClr>
                </a:solidFill>
                <a:latin typeface="Impact" pitchFamily="34" charset="0"/>
              </a:rPr>
              <a:t>!  The pilot dies and you are left all alone in the mountains of Canada.</a:t>
            </a:r>
          </a:p>
        </p:txBody>
      </p:sp>
      <p:pic>
        <p:nvPicPr>
          <p:cNvPr id="9220" name="Picture 4" descr="airplane"/>
          <p:cNvPicPr>
            <a:picLocks noChangeAspect="1" noChangeArrowheads="1"/>
          </p:cNvPicPr>
          <p:nvPr/>
        </p:nvPicPr>
        <p:blipFill>
          <a:blip r:embed="rId2" cstate="print"/>
          <a:srcRect/>
          <a:stretch>
            <a:fillRect/>
          </a:stretch>
        </p:blipFill>
        <p:spPr bwMode="auto">
          <a:xfrm>
            <a:off x="5486400" y="457200"/>
            <a:ext cx="8610600" cy="1447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100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0-#ppt_w/2"/>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pPr eaLnBrk="1" hangingPunct="1">
              <a:defRPr/>
            </a:pPr>
            <a:r>
              <a:rPr lang="en-US" smtClean="0"/>
              <a:t>Priorities</a:t>
            </a:r>
          </a:p>
        </p:txBody>
      </p:sp>
      <p:sp>
        <p:nvSpPr>
          <p:cNvPr id="102403" name="Rectangle 3"/>
          <p:cNvSpPr>
            <a:spLocks noGrp="1" noRot="1" noChangeArrowheads="1"/>
          </p:cNvSpPr>
          <p:nvPr>
            <p:ph type="body" idx="1"/>
          </p:nvPr>
        </p:nvSpPr>
        <p:spPr/>
        <p:txBody>
          <a:bodyPr/>
          <a:lstStyle/>
          <a:p>
            <a:pPr eaLnBrk="1" hangingPunct="1">
              <a:defRPr/>
            </a:pPr>
            <a:r>
              <a:rPr lang="en-US" smtClean="0"/>
              <a:t>Medical Care</a:t>
            </a:r>
          </a:p>
          <a:p>
            <a:pPr eaLnBrk="1" hangingPunct="1">
              <a:defRPr/>
            </a:pPr>
            <a:r>
              <a:rPr lang="en-US" smtClean="0"/>
              <a:t>Shelter &amp; fire</a:t>
            </a:r>
          </a:p>
          <a:p>
            <a:pPr eaLnBrk="1" hangingPunct="1">
              <a:defRPr/>
            </a:pPr>
            <a:r>
              <a:rPr lang="en-US" smtClean="0"/>
              <a:t>Signal</a:t>
            </a:r>
          </a:p>
          <a:p>
            <a:pPr eaLnBrk="1" hangingPunct="1">
              <a:defRPr/>
            </a:pPr>
            <a:r>
              <a:rPr lang="en-US" smtClean="0"/>
              <a:t>Water and sustenance</a:t>
            </a:r>
          </a:p>
        </p:txBody>
      </p:sp>
      <p:pic>
        <p:nvPicPr>
          <p:cNvPr id="21508" name="Picture 7" descr="http://www.barkingmadsurvival.co.uk/images/shelter.jpg"/>
          <p:cNvPicPr>
            <a:picLocks noChangeAspect="1" noChangeArrowheads="1"/>
          </p:cNvPicPr>
          <p:nvPr/>
        </p:nvPicPr>
        <p:blipFill>
          <a:blip r:embed="rId2" cstate="print"/>
          <a:srcRect/>
          <a:stretch>
            <a:fillRect/>
          </a:stretch>
        </p:blipFill>
        <p:spPr bwMode="auto">
          <a:xfrm>
            <a:off x="5029200" y="1219200"/>
            <a:ext cx="3886200" cy="2573338"/>
          </a:xfrm>
          <a:prstGeom prst="rect">
            <a:avLst/>
          </a:prstGeom>
          <a:noFill/>
          <a:ln w="9525">
            <a:noFill/>
            <a:miter lim="800000"/>
            <a:headEnd/>
            <a:tailEnd/>
          </a:ln>
        </p:spPr>
      </p:pic>
      <p:pic>
        <p:nvPicPr>
          <p:cNvPr id="21509" name="Picture 9" descr="http://www.barkingmadsurvival.co.uk/s7003018.jpg"/>
          <p:cNvPicPr>
            <a:picLocks noChangeAspect="1" noChangeArrowheads="1"/>
          </p:cNvPicPr>
          <p:nvPr/>
        </p:nvPicPr>
        <p:blipFill>
          <a:blip r:embed="rId3" cstate="print"/>
          <a:srcRect/>
          <a:stretch>
            <a:fillRect/>
          </a:stretch>
        </p:blipFill>
        <p:spPr bwMode="auto">
          <a:xfrm>
            <a:off x="0" y="3962400"/>
            <a:ext cx="3860800" cy="2895600"/>
          </a:xfrm>
          <a:prstGeom prst="rect">
            <a:avLst/>
          </a:prstGeom>
          <a:noFill/>
          <a:ln w="9525">
            <a:noFill/>
            <a:miter lim="800000"/>
            <a:headEnd/>
            <a:tailEnd/>
          </a:ln>
        </p:spPr>
      </p:pic>
      <p:pic>
        <p:nvPicPr>
          <p:cNvPr id="21510" name="Picture 11" descr="Cooking on the open fire."/>
          <p:cNvPicPr>
            <a:picLocks noChangeAspect="1" noChangeArrowheads="1"/>
          </p:cNvPicPr>
          <p:nvPr/>
        </p:nvPicPr>
        <p:blipFill>
          <a:blip r:embed="rId4" cstate="print"/>
          <a:srcRect/>
          <a:stretch>
            <a:fillRect/>
          </a:stretch>
        </p:blipFill>
        <p:spPr bwMode="auto">
          <a:xfrm>
            <a:off x="5181600" y="3886200"/>
            <a:ext cx="3962400" cy="2971800"/>
          </a:xfrm>
          <a:prstGeom prst="rect">
            <a:avLst/>
          </a:prstGeom>
          <a:noFill/>
          <a:ln w="9525">
            <a:noFill/>
            <a:miter lim="800000"/>
            <a:headEnd/>
            <a:tailEnd/>
          </a:ln>
        </p:spPr>
      </p:pic>
      <p:pic>
        <p:nvPicPr>
          <p:cNvPr id="21511" name="Picture 13" descr="red_cross_magnetic_sign.jpg (11528 bytes)"/>
          <p:cNvPicPr>
            <a:picLocks noChangeAspect="1" noChangeArrowheads="1"/>
          </p:cNvPicPr>
          <p:nvPr/>
        </p:nvPicPr>
        <p:blipFill>
          <a:blip r:embed="rId5" cstate="print"/>
          <a:srcRect/>
          <a:stretch>
            <a:fillRect/>
          </a:stretch>
        </p:blipFill>
        <p:spPr bwMode="auto">
          <a:xfrm>
            <a:off x="3352800" y="1219200"/>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38138" y="-131763"/>
            <a:ext cx="9820276" cy="3751263"/>
          </a:xfrm>
          <a:prstGeom prst="rect">
            <a:avLst/>
          </a:prstGeom>
          <a:noFill/>
          <a:ln w="9525">
            <a:noFill/>
            <a:miter lim="800000"/>
            <a:headEnd/>
            <a:tailEnd/>
          </a:ln>
        </p:spPr>
        <p:txBody>
          <a:bodyPr anchor="ctr">
            <a:spAutoFit/>
          </a:bodyPr>
          <a:lstStyle/>
          <a:p>
            <a:pPr indent="457200" algn="ctr">
              <a:tabLst>
                <a:tab pos="-914400" algn="l"/>
              </a:tabLst>
            </a:pPr>
            <a:r>
              <a:rPr lang="en-US" sz="4800">
                <a:solidFill>
                  <a:schemeClr val="accent2"/>
                </a:solidFill>
              </a:rPr>
              <a:t>Before Dark:</a:t>
            </a:r>
            <a:r>
              <a:rPr lang="en-US" sz="4800"/>
              <a:t> </a:t>
            </a:r>
          </a:p>
          <a:p>
            <a:pPr indent="457200" algn="ctr">
              <a:tabLst>
                <a:tab pos="-914400" algn="l"/>
              </a:tabLst>
            </a:pPr>
            <a:r>
              <a:rPr lang="en-US" sz="4800"/>
              <a:t>1) Find a big tree with low branches</a:t>
            </a:r>
          </a:p>
          <a:p>
            <a:pPr indent="457200" algn="ctr">
              <a:tabLst>
                <a:tab pos="-914400" algn="l"/>
              </a:tabLst>
            </a:pPr>
            <a:r>
              <a:rPr lang="en-US" sz="4800"/>
              <a:t>2) Hug the down wind side</a:t>
            </a:r>
          </a:p>
          <a:p>
            <a:pPr indent="457200" algn="ctr">
              <a:tabLst>
                <a:tab pos="-914400" algn="l"/>
              </a:tabLst>
            </a:pPr>
            <a:r>
              <a:rPr lang="en-US" sz="4800"/>
              <a:t>3) Stay Put!</a:t>
            </a:r>
          </a:p>
        </p:txBody>
      </p:sp>
      <p:pic>
        <p:nvPicPr>
          <p:cNvPr id="22531" name="Picture 10" descr="http://www.getsirius.com/whois/tree_hugger.jpg"/>
          <p:cNvPicPr>
            <a:picLocks noChangeAspect="1" noChangeArrowheads="1"/>
          </p:cNvPicPr>
          <p:nvPr/>
        </p:nvPicPr>
        <p:blipFill>
          <a:blip r:embed="rId2" cstate="print"/>
          <a:srcRect/>
          <a:stretch>
            <a:fillRect/>
          </a:stretch>
        </p:blipFill>
        <p:spPr bwMode="auto">
          <a:xfrm>
            <a:off x="228600" y="3048000"/>
            <a:ext cx="2857500" cy="3810000"/>
          </a:xfrm>
          <a:prstGeom prst="rect">
            <a:avLst/>
          </a:prstGeom>
          <a:noFill/>
          <a:ln w="9525">
            <a:noFill/>
            <a:miter lim="800000"/>
            <a:headEnd/>
            <a:tailEnd/>
          </a:ln>
        </p:spPr>
      </p:pic>
      <p:pic>
        <p:nvPicPr>
          <p:cNvPr id="22532" name="Picture 12" descr="http://www.relationship-economy.com/wp-content/uploads/2009/07/tree_hugger.jpg"/>
          <p:cNvPicPr>
            <a:picLocks noChangeAspect="1" noChangeArrowheads="1"/>
          </p:cNvPicPr>
          <p:nvPr/>
        </p:nvPicPr>
        <p:blipFill>
          <a:blip r:embed="rId3" cstate="print"/>
          <a:srcRect/>
          <a:stretch>
            <a:fillRect/>
          </a:stretch>
        </p:blipFill>
        <p:spPr bwMode="auto">
          <a:xfrm>
            <a:off x="6381750" y="3609975"/>
            <a:ext cx="2762250" cy="3248025"/>
          </a:xfrm>
          <a:prstGeom prst="rect">
            <a:avLst/>
          </a:prstGeom>
          <a:noFill/>
          <a:ln w="9525">
            <a:noFill/>
            <a:miter lim="800000"/>
            <a:headEnd/>
            <a:tailEnd/>
          </a:ln>
        </p:spPr>
      </p:pic>
      <p:pic>
        <p:nvPicPr>
          <p:cNvPr id="22533" name="Picture 14" descr="http://www.harplecreations.com/images/Tree%20Hugger.jpg"/>
          <p:cNvPicPr>
            <a:picLocks noChangeAspect="1" noChangeArrowheads="1"/>
          </p:cNvPicPr>
          <p:nvPr/>
        </p:nvPicPr>
        <p:blipFill>
          <a:blip r:embed="rId4" cstate="print"/>
          <a:srcRect/>
          <a:stretch>
            <a:fillRect/>
          </a:stretch>
        </p:blipFill>
        <p:spPr bwMode="auto">
          <a:xfrm>
            <a:off x="3048000" y="4276725"/>
            <a:ext cx="328295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snowy-pine-tree"/>
          <p:cNvPicPr>
            <a:picLocks noChangeAspect="1" noChangeArrowheads="1"/>
          </p:cNvPicPr>
          <p:nvPr/>
        </p:nvPicPr>
        <p:blipFill>
          <a:blip r:embed="rId2" cstate="print"/>
          <a:srcRect/>
          <a:stretch>
            <a:fillRect/>
          </a:stretch>
        </p:blipFill>
        <p:spPr bwMode="auto">
          <a:xfrm>
            <a:off x="2057400" y="0"/>
            <a:ext cx="45751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en-US" sz="4000" b="1" smtClean="0"/>
              <a:t>–3 requirements for surviving the night :</a:t>
            </a:r>
          </a:p>
        </p:txBody>
      </p:sp>
      <p:sp>
        <p:nvSpPr>
          <p:cNvPr id="46083" name="Rectangle 3"/>
          <p:cNvSpPr>
            <a:spLocks noGrp="1" noRot="1" noChangeArrowheads="1"/>
          </p:cNvSpPr>
          <p:nvPr>
            <p:ph type="body" idx="1"/>
          </p:nvPr>
        </p:nvSpPr>
        <p:spPr/>
        <p:txBody>
          <a:bodyPr/>
          <a:lstStyle/>
          <a:p>
            <a:pPr eaLnBrk="1" hangingPunct="1">
              <a:defRPr/>
            </a:pPr>
            <a:r>
              <a:rPr lang="en-US" smtClean="0"/>
              <a:t>1) shelter</a:t>
            </a:r>
          </a:p>
          <a:p>
            <a:pPr eaLnBrk="1" hangingPunct="1">
              <a:defRPr/>
            </a:pPr>
            <a:r>
              <a:rPr lang="en-US" smtClean="0"/>
              <a:t>2) Fire</a:t>
            </a:r>
          </a:p>
          <a:p>
            <a:pPr eaLnBrk="1" hangingPunct="1">
              <a:defRPr/>
            </a:pPr>
            <a:r>
              <a:rPr lang="en-US" smtClean="0"/>
              <a:t>3) Signal</a:t>
            </a:r>
          </a:p>
        </p:txBody>
      </p:sp>
      <p:pic>
        <p:nvPicPr>
          <p:cNvPr id="24580" name="Picture 5" descr="2008_wilderness_survival019"/>
          <p:cNvPicPr>
            <a:picLocks noChangeAspect="1" noChangeArrowheads="1"/>
          </p:cNvPicPr>
          <p:nvPr/>
        </p:nvPicPr>
        <p:blipFill>
          <a:blip r:embed="rId2" cstate="print"/>
          <a:srcRect/>
          <a:stretch>
            <a:fillRect/>
          </a:stretch>
        </p:blipFill>
        <p:spPr bwMode="auto">
          <a:xfrm>
            <a:off x="5029200" y="1600200"/>
            <a:ext cx="3733800" cy="2800350"/>
          </a:xfrm>
          <a:prstGeom prst="rect">
            <a:avLst/>
          </a:prstGeom>
          <a:noFill/>
          <a:ln w="9525">
            <a:noFill/>
            <a:miter lim="800000"/>
            <a:headEnd/>
            <a:tailEnd/>
          </a:ln>
        </p:spPr>
      </p:pic>
      <p:pic>
        <p:nvPicPr>
          <p:cNvPr id="24581" name="Picture 7" descr="campfire"/>
          <p:cNvPicPr>
            <a:picLocks noChangeAspect="1" noChangeArrowheads="1"/>
          </p:cNvPicPr>
          <p:nvPr/>
        </p:nvPicPr>
        <p:blipFill>
          <a:blip r:embed="rId3" cstate="print"/>
          <a:srcRect/>
          <a:stretch>
            <a:fillRect/>
          </a:stretch>
        </p:blipFill>
        <p:spPr bwMode="auto">
          <a:xfrm>
            <a:off x="304800" y="3733800"/>
            <a:ext cx="4038600" cy="2908300"/>
          </a:xfrm>
          <a:prstGeom prst="rect">
            <a:avLst/>
          </a:prstGeom>
          <a:noFill/>
          <a:ln w="9525">
            <a:noFill/>
            <a:miter lim="800000"/>
            <a:headEnd/>
            <a:tailEnd/>
          </a:ln>
        </p:spPr>
      </p:pic>
      <p:pic>
        <p:nvPicPr>
          <p:cNvPr id="24582" name="Picture 9" descr="fox_40_whistle"/>
          <p:cNvPicPr>
            <a:picLocks noChangeAspect="1" noChangeArrowheads="1"/>
          </p:cNvPicPr>
          <p:nvPr/>
        </p:nvPicPr>
        <p:blipFill>
          <a:blip r:embed="rId4" cstate="print"/>
          <a:srcRect/>
          <a:stretch>
            <a:fillRect/>
          </a:stretch>
        </p:blipFill>
        <p:spPr bwMode="auto">
          <a:xfrm>
            <a:off x="5745163" y="4572000"/>
            <a:ext cx="1808162"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6"/>
          <p:cNvSpPr>
            <a:spLocks noGrp="1" noRot="1" noChangeArrowheads="1"/>
          </p:cNvSpPr>
          <p:nvPr>
            <p:ph type="title"/>
          </p:nvPr>
        </p:nvSpPr>
        <p:spPr/>
        <p:txBody>
          <a:bodyPr/>
          <a:lstStyle/>
          <a:p>
            <a:pPr eaLnBrk="1" hangingPunct="1">
              <a:defRPr/>
            </a:pPr>
            <a:r>
              <a:rPr lang="en-US" b="1" smtClean="0"/>
              <a:t>6 Priorities of Life:</a:t>
            </a:r>
            <a:r>
              <a:rPr lang="en-US" smtClean="0"/>
              <a:t> </a:t>
            </a:r>
          </a:p>
        </p:txBody>
      </p:sp>
      <p:pic>
        <p:nvPicPr>
          <p:cNvPr id="25603" name="Picture 9" descr="hike%20to%20thousand%20island%20lake,%20ruby,%20emerald,%20shadow%20016"/>
          <p:cNvPicPr>
            <a:picLocks noChangeAspect="1" noChangeArrowheads="1"/>
          </p:cNvPicPr>
          <p:nvPr/>
        </p:nvPicPr>
        <p:blipFill>
          <a:blip r:embed="rId2" cstate="print"/>
          <a:srcRect/>
          <a:stretch>
            <a:fillRect/>
          </a:stretch>
        </p:blipFill>
        <p:spPr bwMode="auto">
          <a:xfrm>
            <a:off x="762000" y="1139825"/>
            <a:ext cx="7620000" cy="571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Rot="1" noChangeArrowheads="1"/>
          </p:cNvSpPr>
          <p:nvPr>
            <p:ph type="title"/>
          </p:nvPr>
        </p:nvSpPr>
        <p:spPr/>
        <p:txBody>
          <a:bodyPr/>
          <a:lstStyle/>
          <a:p>
            <a:pPr eaLnBrk="1" hangingPunct="1">
              <a:defRPr/>
            </a:pPr>
            <a:r>
              <a:rPr lang="en-US" sz="6000" b="1" smtClean="0">
                <a:solidFill>
                  <a:srgbClr val="00111A"/>
                </a:solidFill>
              </a:rPr>
              <a:t>1) Shelter:</a:t>
            </a:r>
            <a:r>
              <a:rPr lang="en-US" smtClean="0"/>
              <a:t> </a:t>
            </a:r>
          </a:p>
        </p:txBody>
      </p:sp>
      <p:pic>
        <p:nvPicPr>
          <p:cNvPr id="26627" name="Picture 8" descr="pic05"/>
          <p:cNvPicPr>
            <a:picLocks noChangeAspect="1" noChangeArrowheads="1"/>
          </p:cNvPicPr>
          <p:nvPr/>
        </p:nvPicPr>
        <p:blipFill>
          <a:blip r:embed="rId2" cstate="print"/>
          <a:srcRect/>
          <a:stretch>
            <a:fillRect/>
          </a:stretch>
        </p:blipFill>
        <p:spPr bwMode="auto">
          <a:xfrm>
            <a:off x="2714625" y="1752600"/>
            <a:ext cx="35941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Grp="1" noRot="1" noChangeArrowheads="1"/>
          </p:cNvSpPr>
          <p:nvPr>
            <p:ph type="title"/>
          </p:nvPr>
        </p:nvSpPr>
        <p:spPr/>
        <p:txBody>
          <a:bodyPr/>
          <a:lstStyle/>
          <a:p>
            <a:pPr eaLnBrk="1" hangingPunct="1">
              <a:defRPr/>
            </a:pPr>
            <a:r>
              <a:rPr lang="en-US" sz="6000" b="1" smtClean="0">
                <a:solidFill>
                  <a:srgbClr val="00111A"/>
                </a:solidFill>
              </a:rPr>
              <a:t>2) Fire:</a:t>
            </a:r>
            <a:r>
              <a:rPr lang="en-US" smtClean="0"/>
              <a:t> </a:t>
            </a:r>
          </a:p>
        </p:txBody>
      </p:sp>
      <p:pic>
        <p:nvPicPr>
          <p:cNvPr id="27651" name="Picture 7" descr="pic07"/>
          <p:cNvPicPr>
            <a:picLocks noChangeAspect="1" noChangeArrowheads="1"/>
          </p:cNvPicPr>
          <p:nvPr/>
        </p:nvPicPr>
        <p:blipFill>
          <a:blip r:embed="rId2" cstate="print"/>
          <a:srcRect/>
          <a:stretch>
            <a:fillRect/>
          </a:stretch>
        </p:blipFill>
        <p:spPr bwMode="auto">
          <a:xfrm>
            <a:off x="3200400" y="2514600"/>
            <a:ext cx="2697163" cy="310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Rot="1" noChangeArrowheads="1"/>
          </p:cNvSpPr>
          <p:nvPr>
            <p:ph type="title"/>
          </p:nvPr>
        </p:nvSpPr>
        <p:spPr/>
        <p:txBody>
          <a:bodyPr/>
          <a:lstStyle/>
          <a:p>
            <a:pPr eaLnBrk="1" hangingPunct="1">
              <a:defRPr/>
            </a:pPr>
            <a:r>
              <a:rPr lang="en-US" sz="6000" b="1" smtClean="0">
                <a:solidFill>
                  <a:srgbClr val="00111A"/>
                </a:solidFill>
              </a:rPr>
              <a:t>3) Be Where You Are:	S.T.O.P.</a:t>
            </a:r>
          </a:p>
        </p:txBody>
      </p:sp>
      <p:pic>
        <p:nvPicPr>
          <p:cNvPr id="28675" name="Picture 6" descr="pic02"/>
          <p:cNvPicPr>
            <a:picLocks noChangeAspect="1" noChangeArrowheads="1"/>
          </p:cNvPicPr>
          <p:nvPr/>
        </p:nvPicPr>
        <p:blipFill>
          <a:blip r:embed="rId2" cstate="print"/>
          <a:srcRect/>
          <a:stretch>
            <a:fillRect/>
          </a:stretch>
        </p:blipFill>
        <p:spPr bwMode="auto">
          <a:xfrm>
            <a:off x="2743200" y="2209800"/>
            <a:ext cx="404177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Rot="1" noChangeArrowheads="1"/>
          </p:cNvSpPr>
          <p:nvPr>
            <p:ph type="title"/>
          </p:nvPr>
        </p:nvSpPr>
        <p:spPr/>
        <p:txBody>
          <a:bodyPr/>
          <a:lstStyle/>
          <a:p>
            <a:pPr eaLnBrk="1" hangingPunct="1">
              <a:defRPr/>
            </a:pPr>
            <a:r>
              <a:rPr lang="en-US" sz="6000" b="1" smtClean="0">
                <a:solidFill>
                  <a:srgbClr val="00111A"/>
                </a:solidFill>
              </a:rPr>
              <a:t>4) Water:</a:t>
            </a:r>
          </a:p>
        </p:txBody>
      </p:sp>
      <p:pic>
        <p:nvPicPr>
          <p:cNvPr id="29699" name="Picture 6" descr="pic06"/>
          <p:cNvPicPr>
            <a:picLocks noChangeAspect="1" noChangeArrowheads="1"/>
          </p:cNvPicPr>
          <p:nvPr/>
        </p:nvPicPr>
        <p:blipFill>
          <a:blip r:embed="rId2" cstate="print"/>
          <a:srcRect/>
          <a:stretch>
            <a:fillRect/>
          </a:stretch>
        </p:blipFill>
        <p:spPr bwMode="auto">
          <a:xfrm>
            <a:off x="3429000" y="2514600"/>
            <a:ext cx="264477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Rot="1" noChangeArrowheads="1"/>
          </p:cNvSpPr>
          <p:nvPr>
            <p:ph type="title"/>
          </p:nvPr>
        </p:nvSpPr>
        <p:spPr/>
        <p:txBody>
          <a:bodyPr/>
          <a:lstStyle/>
          <a:p>
            <a:pPr eaLnBrk="1" hangingPunct="1">
              <a:defRPr/>
            </a:pPr>
            <a:r>
              <a:rPr lang="en-US" sz="6000" b="1" smtClean="0">
                <a:solidFill>
                  <a:srgbClr val="00111A"/>
                </a:solidFill>
              </a:rPr>
              <a:t>5) Signal:</a:t>
            </a:r>
            <a:r>
              <a:rPr lang="en-US" smtClean="0"/>
              <a:t> </a:t>
            </a:r>
          </a:p>
        </p:txBody>
      </p:sp>
      <p:pic>
        <p:nvPicPr>
          <p:cNvPr id="30723" name="Picture 6" descr="fig19-7"/>
          <p:cNvPicPr>
            <a:picLocks noChangeAspect="1" noChangeArrowheads="1"/>
          </p:cNvPicPr>
          <p:nvPr/>
        </p:nvPicPr>
        <p:blipFill>
          <a:blip r:embed="rId2" cstate="print"/>
          <a:srcRect/>
          <a:stretch>
            <a:fillRect/>
          </a:stretch>
        </p:blipFill>
        <p:spPr bwMode="auto">
          <a:xfrm>
            <a:off x="1752600" y="1447800"/>
            <a:ext cx="5715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533400" y="228600"/>
            <a:ext cx="7848600" cy="4038600"/>
          </a:xfrm>
        </p:spPr>
        <p:txBody>
          <a:bodyPr/>
          <a:lstStyle/>
          <a:p>
            <a:pPr eaLnBrk="1" hangingPunct="1">
              <a:defRPr/>
            </a:pPr>
            <a:r>
              <a:rPr lang="en-US" sz="5400" b="1" u="sng" dirty="0" smtClean="0">
                <a:solidFill>
                  <a:srgbClr val="000066"/>
                </a:solidFill>
                <a:latin typeface="Garamond" pitchFamily="18" charset="0"/>
              </a:rPr>
              <a:t>Questions :</a:t>
            </a:r>
            <a:r>
              <a:rPr lang="en-US" sz="5400" b="1" u="sng" dirty="0" smtClean="0">
                <a:solidFill>
                  <a:srgbClr val="FF9900"/>
                </a:solidFill>
                <a:latin typeface="Garamond" pitchFamily="18" charset="0"/>
              </a:rPr>
              <a:t/>
            </a:r>
            <a:br>
              <a:rPr lang="en-US" sz="5400" b="1" u="sng" dirty="0" smtClean="0">
                <a:solidFill>
                  <a:srgbClr val="FF9900"/>
                </a:solidFill>
                <a:latin typeface="Garamond" pitchFamily="18" charset="0"/>
              </a:rPr>
            </a:br>
            <a:r>
              <a:rPr lang="en-US" sz="3600" b="1" dirty="0" smtClean="0">
                <a:solidFill>
                  <a:srgbClr val="CC0000"/>
                </a:solidFill>
                <a:latin typeface="Comic Sans MS" pitchFamily="66" charset="0"/>
              </a:rPr>
              <a:t>You only brought 3 items with you on your trip.  After the crash you can only find one of them.  Of the three, which would you most like to have, and why?</a:t>
            </a:r>
            <a:endParaRPr lang="en-US" dirty="0" smtClean="0"/>
          </a:p>
        </p:txBody>
      </p:sp>
      <p:sp>
        <p:nvSpPr>
          <p:cNvPr id="11267" name="Rectangle 3"/>
          <p:cNvSpPr>
            <a:spLocks noGrp="1" noRot="1" noChangeArrowheads="1"/>
          </p:cNvSpPr>
          <p:nvPr>
            <p:ph type="body" idx="1"/>
          </p:nvPr>
        </p:nvSpPr>
        <p:spPr>
          <a:xfrm>
            <a:off x="838200" y="4191000"/>
            <a:ext cx="7772400" cy="2286000"/>
          </a:xfrm>
        </p:spPr>
        <p:txBody>
          <a:bodyPr/>
          <a:lstStyle/>
          <a:p>
            <a:pPr eaLnBrk="1" hangingPunct="1">
              <a:buClr>
                <a:schemeClr val="tx1"/>
              </a:buClr>
              <a:buSzPct val="110000"/>
              <a:buFont typeface="Wingdings" pitchFamily="2" charset="2"/>
              <a:buChar char="ü"/>
              <a:defRPr/>
            </a:pPr>
            <a:r>
              <a:rPr lang="en-US" sz="4000" smtClean="0">
                <a:solidFill>
                  <a:srgbClr val="33CC33"/>
                </a:solidFill>
                <a:latin typeface="Tahoma" pitchFamily="34" charset="0"/>
              </a:rPr>
              <a:t>Matches</a:t>
            </a:r>
          </a:p>
          <a:p>
            <a:pPr eaLnBrk="1" hangingPunct="1">
              <a:buClr>
                <a:schemeClr val="tx1"/>
              </a:buClr>
              <a:buSzPct val="110000"/>
              <a:buFont typeface="Wingdings" pitchFamily="2" charset="2"/>
              <a:buChar char="ü"/>
              <a:defRPr/>
            </a:pPr>
            <a:r>
              <a:rPr lang="en-US" sz="4000" smtClean="0">
                <a:solidFill>
                  <a:srgbClr val="33CC33"/>
                </a:solidFill>
                <a:latin typeface="Tahoma" pitchFamily="34" charset="0"/>
              </a:rPr>
              <a:t>A knife</a:t>
            </a:r>
          </a:p>
          <a:p>
            <a:pPr eaLnBrk="1" hangingPunct="1">
              <a:buClr>
                <a:schemeClr val="tx1"/>
              </a:buClr>
              <a:buSzPct val="110000"/>
              <a:buFont typeface="Wingdings" pitchFamily="2" charset="2"/>
              <a:buChar char="ü"/>
              <a:defRPr/>
            </a:pPr>
            <a:r>
              <a:rPr lang="en-US" sz="4000" smtClean="0">
                <a:solidFill>
                  <a:srgbClr val="33CC33"/>
                </a:solidFill>
                <a:latin typeface="Tahoma" pitchFamily="34" charset="0"/>
              </a:rPr>
              <a:t>Your sleeping bag</a:t>
            </a:r>
          </a:p>
        </p:txBody>
      </p:sp>
      <p:graphicFrame>
        <p:nvGraphicFramePr>
          <p:cNvPr id="2050" name="Object 4"/>
          <p:cNvGraphicFramePr>
            <a:graphicFrameLocks noChangeAspect="1"/>
          </p:cNvGraphicFramePr>
          <p:nvPr/>
        </p:nvGraphicFramePr>
        <p:xfrm>
          <a:off x="6705600" y="4038600"/>
          <a:ext cx="1447800" cy="2514600"/>
        </p:xfrm>
        <a:graphic>
          <a:graphicData uri="http://schemas.openxmlformats.org/presentationml/2006/ole">
            <p:oleObj spid="_x0000_s2050" name="ClipArt" r:id="rId3" imgW="1857600" imgH="3995640" progId="MS_ClipArt_Gallery.2">
              <p:embed/>
            </p:oleObj>
          </a:graphicData>
        </a:graphic>
      </p:graphicFrame>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Rot="1" noChangeArrowheads="1"/>
          </p:cNvSpPr>
          <p:nvPr>
            <p:ph type="title"/>
          </p:nvPr>
        </p:nvSpPr>
        <p:spPr/>
        <p:txBody>
          <a:bodyPr/>
          <a:lstStyle/>
          <a:p>
            <a:pPr eaLnBrk="1" hangingPunct="1">
              <a:defRPr/>
            </a:pPr>
            <a:r>
              <a:rPr lang="en-US" sz="6000" b="1" smtClean="0">
                <a:solidFill>
                  <a:srgbClr val="00111A"/>
                </a:solidFill>
              </a:rPr>
              <a:t>6) Food:</a:t>
            </a:r>
          </a:p>
        </p:txBody>
      </p:sp>
      <p:pic>
        <p:nvPicPr>
          <p:cNvPr id="31747" name="Picture 6" descr="pic08"/>
          <p:cNvPicPr>
            <a:picLocks noChangeAspect="1" noChangeArrowheads="1"/>
          </p:cNvPicPr>
          <p:nvPr/>
        </p:nvPicPr>
        <p:blipFill>
          <a:blip r:embed="rId2" cstate="print"/>
          <a:srcRect/>
          <a:stretch>
            <a:fillRect/>
          </a:stretch>
        </p:blipFill>
        <p:spPr bwMode="auto">
          <a:xfrm>
            <a:off x="2895600" y="1981200"/>
            <a:ext cx="3544888"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7772400" y="5029200"/>
          <a:ext cx="1014413" cy="1828800"/>
        </p:xfrm>
        <a:graphic>
          <a:graphicData uri="http://schemas.openxmlformats.org/presentationml/2006/ole">
            <p:oleObj spid="_x0000_s3074" name="ClipArt" r:id="rId3" imgW="3247200" imgH="5878800" progId="MS_ClipArt_Gallery.2">
              <p:embed/>
            </p:oleObj>
          </a:graphicData>
        </a:graphic>
      </p:graphicFrame>
      <p:graphicFrame>
        <p:nvGraphicFramePr>
          <p:cNvPr id="3075" name="Object 3"/>
          <p:cNvGraphicFramePr>
            <a:graphicFrameLocks noChangeAspect="1"/>
          </p:cNvGraphicFramePr>
          <p:nvPr/>
        </p:nvGraphicFramePr>
        <p:xfrm>
          <a:off x="685800" y="5029200"/>
          <a:ext cx="939800" cy="1828800"/>
        </p:xfrm>
        <a:graphic>
          <a:graphicData uri="http://schemas.openxmlformats.org/presentationml/2006/ole">
            <p:oleObj spid="_x0000_s3075" name="ClipArt" r:id="rId4" imgW="2033280" imgH="3390840" progId="MS_ClipArt_Gallery.2">
              <p:embed/>
            </p:oleObj>
          </a:graphicData>
        </a:graphic>
      </p:graphicFrame>
      <p:sp>
        <p:nvSpPr>
          <p:cNvPr id="13316" name="Rectangle 4"/>
          <p:cNvSpPr>
            <a:spLocks noGrp="1" noRot="1" noChangeArrowheads="1"/>
          </p:cNvSpPr>
          <p:nvPr>
            <p:ph type="title"/>
          </p:nvPr>
        </p:nvSpPr>
        <p:spPr>
          <a:xfrm>
            <a:off x="685800" y="609600"/>
            <a:ext cx="7467600" cy="4114800"/>
          </a:xfrm>
        </p:spPr>
        <p:txBody>
          <a:bodyPr>
            <a:normAutofit fontScale="90000"/>
          </a:bodyPr>
          <a:lstStyle/>
          <a:p>
            <a:pPr eaLnBrk="1" hangingPunct="1">
              <a:defRPr/>
            </a:pPr>
            <a:r>
              <a:rPr lang="en-US" sz="5400" b="1" u="sng" dirty="0" smtClean="0">
                <a:solidFill>
                  <a:srgbClr val="3333CC"/>
                </a:solidFill>
                <a:latin typeface="Mistral" pitchFamily="66" charset="0"/>
              </a:rPr>
              <a:t>Questions :</a:t>
            </a:r>
            <a:br>
              <a:rPr lang="en-US" sz="5400" b="1" u="sng" dirty="0" smtClean="0">
                <a:solidFill>
                  <a:srgbClr val="3333CC"/>
                </a:solidFill>
                <a:latin typeface="Mistral" pitchFamily="66" charset="0"/>
              </a:rPr>
            </a:br>
            <a:r>
              <a:rPr lang="en-US" sz="3600" dirty="0" smtClean="0">
                <a:solidFill>
                  <a:srgbClr val="CC0066"/>
                </a:solidFill>
                <a:latin typeface="Arial Narrow" pitchFamily="34" charset="0"/>
              </a:rPr>
              <a:t>Just before the plane crashed the pilot swerved left, then right, then left again.  You have no idea where you’ve landed, or which way you need to go.  Would you guess a direction and try to walk your way out?  Or would you sit still and wait for help to come?</a:t>
            </a:r>
            <a:endParaRPr lang="en-US" b="1" u="sng" dirty="0" smtClean="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85800" y="381000"/>
            <a:ext cx="7772400" cy="6172200"/>
          </a:xfrm>
        </p:spPr>
        <p:txBody>
          <a:bodyPr/>
          <a:lstStyle/>
          <a:p>
            <a:pPr eaLnBrk="1" hangingPunct="1">
              <a:defRPr/>
            </a:pPr>
            <a:r>
              <a:rPr lang="en-US" b="1" u="sng" dirty="0" smtClean="0"/>
              <a:t/>
            </a:r>
            <a:br>
              <a:rPr lang="en-US" b="1" u="sng" dirty="0" smtClean="0"/>
            </a:br>
            <a:r>
              <a:rPr lang="en-US" sz="5400" b="1" u="sng" dirty="0" smtClean="0">
                <a:solidFill>
                  <a:srgbClr val="FF0000"/>
                </a:solidFill>
                <a:latin typeface="Modern" pitchFamily="50"/>
              </a:rPr>
              <a:t>Questions :</a:t>
            </a:r>
            <a:r>
              <a:rPr lang="en-US" sz="5400" dirty="0" smtClean="0">
                <a:solidFill>
                  <a:srgbClr val="FF0000"/>
                </a:solidFill>
                <a:latin typeface="Modern" pitchFamily="50"/>
              </a:rPr>
              <a:t/>
            </a:r>
            <a:br>
              <a:rPr lang="en-US" sz="5400" dirty="0" smtClean="0">
                <a:solidFill>
                  <a:srgbClr val="FF0000"/>
                </a:solidFill>
                <a:latin typeface="Modern" pitchFamily="50"/>
              </a:rPr>
            </a:br>
            <a:r>
              <a:rPr lang="en-US" sz="3600" b="1" dirty="0" smtClean="0">
                <a:solidFill>
                  <a:schemeClr val="accent3">
                    <a:lumMod val="50000"/>
                  </a:schemeClr>
                </a:solidFill>
                <a:latin typeface="News Gothic" pitchFamily="34" charset="0"/>
              </a:rPr>
              <a:t>Being alone in the wilderness raises lots of concerns.  You’ll need food, water, and shelter until the rescuers arrive.  Of these three, which need is the most urgent?  In what order would you look to satisfy them?</a:t>
            </a:r>
            <a:endParaRPr lang="en-US" dirty="0" smtClean="0">
              <a:solidFill>
                <a:schemeClr val="accent3">
                  <a:lumMod val="50000"/>
                </a:schemeClr>
              </a:solidFill>
            </a:endParaRPr>
          </a:p>
        </p:txBody>
      </p:sp>
      <p:pic>
        <p:nvPicPr>
          <p:cNvPr id="15363" name="Picture 3" descr="lightning"/>
          <p:cNvPicPr>
            <a:picLocks noChangeAspect="1" noChangeArrowheads="1"/>
          </p:cNvPicPr>
          <p:nvPr/>
        </p:nvPicPr>
        <p:blipFill>
          <a:blip r:embed="rId2" cstate="print"/>
          <a:srcRect/>
          <a:stretch>
            <a:fillRect/>
          </a:stretch>
        </p:blipFill>
        <p:spPr bwMode="auto">
          <a:xfrm>
            <a:off x="381000" y="0"/>
            <a:ext cx="2743200" cy="14954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ppt_w</p:attrName>
                                        </p:attrNameLst>
                                      </p:cBhvr>
                                      <p:tavLst>
                                        <p:tav tm="0">
                                          <p:val>
                                            <p:strVal val="2/3*#ppt_w"/>
                                          </p:val>
                                        </p:tav>
                                        <p:tav tm="100000">
                                          <p:val>
                                            <p:strVal val="#ppt_w"/>
                                          </p:val>
                                        </p:tav>
                                      </p:tavLst>
                                    </p:anim>
                                    <p:anim calcmode="lin" valueType="num">
                                      <p:cBhvr>
                                        <p:cTn id="8" dur="500" fill="hold"/>
                                        <p:tgtEl>
                                          <p:spTgt spid="1536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685800" y="228600"/>
            <a:ext cx="7772400" cy="4419600"/>
          </a:xfrm>
        </p:spPr>
        <p:txBody>
          <a:bodyPr/>
          <a:lstStyle/>
          <a:p>
            <a:pPr eaLnBrk="1" hangingPunct="1">
              <a:defRPr/>
            </a:pPr>
            <a:r>
              <a:rPr lang="en-US" sz="5400" b="1" u="sng" dirty="0" smtClean="0">
                <a:solidFill>
                  <a:srgbClr val="9999FF"/>
                </a:solidFill>
                <a:latin typeface="Kidprint" pitchFamily="66" charset="0"/>
              </a:rPr>
              <a:t>Questions :</a:t>
            </a:r>
            <a:r>
              <a:rPr lang="en-US" sz="5400" dirty="0" smtClean="0">
                <a:solidFill>
                  <a:srgbClr val="9999FF"/>
                </a:solidFill>
                <a:latin typeface="Kidprint" pitchFamily="66" charset="0"/>
              </a:rPr>
              <a:t/>
            </a:r>
            <a:br>
              <a:rPr lang="en-US" sz="5400" dirty="0" smtClean="0">
                <a:solidFill>
                  <a:srgbClr val="9999FF"/>
                </a:solidFill>
                <a:latin typeface="Kidprint" pitchFamily="66" charset="0"/>
              </a:rPr>
            </a:br>
            <a:r>
              <a:rPr lang="en-US" sz="4000" dirty="0" smtClean="0">
                <a:solidFill>
                  <a:srgbClr val="33CC33"/>
                </a:solidFill>
                <a:latin typeface="Kidprint" pitchFamily="66" charset="0"/>
              </a:rPr>
              <a:t>What people/things from home would you miss the most while you were lost?</a:t>
            </a:r>
            <a:endParaRPr lang="en-US" b="1" u="sng" dirty="0" smtClean="0"/>
          </a:p>
        </p:txBody>
      </p:sp>
      <p:pic>
        <p:nvPicPr>
          <p:cNvPr id="16387" name="Picture 3" descr="canoe1"/>
          <p:cNvPicPr>
            <a:picLocks noChangeAspect="1" noChangeArrowheads="1"/>
          </p:cNvPicPr>
          <p:nvPr/>
        </p:nvPicPr>
        <p:blipFill>
          <a:blip r:embed="rId2" cstate="print"/>
          <a:srcRect/>
          <a:stretch>
            <a:fillRect/>
          </a:stretch>
        </p:blipFill>
        <p:spPr bwMode="auto">
          <a:xfrm>
            <a:off x="6477000" y="4724400"/>
            <a:ext cx="2057400" cy="914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100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0" fill="hold"/>
                                        <p:tgtEl>
                                          <p:spTgt spid="16387"/>
                                        </p:tgtEl>
                                        <p:attrNameLst>
                                          <p:attrName>ppt_x</p:attrName>
                                        </p:attrNameLst>
                                      </p:cBhvr>
                                      <p:tavLst>
                                        <p:tav tm="0">
                                          <p:val>
                                            <p:strVal val="0-#ppt_w/2"/>
                                          </p:val>
                                        </p:tav>
                                        <p:tav tm="100000">
                                          <p:val>
                                            <p:strVal val="#ppt_x"/>
                                          </p:val>
                                        </p:tav>
                                      </p:tavLst>
                                    </p:anim>
                                    <p:anim calcmode="lin" valueType="num">
                                      <p:cBhvr additive="base">
                                        <p:cTn id="8" dur="5000" fill="hold"/>
                                        <p:tgtEl>
                                          <p:spTgt spid="163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Rot="1" noChangeArrowheads="1"/>
          </p:cNvSpPr>
          <p:nvPr>
            <p:ph type="title"/>
          </p:nvPr>
        </p:nvSpPr>
        <p:spPr/>
        <p:txBody>
          <a:bodyPr/>
          <a:lstStyle/>
          <a:p>
            <a:pPr eaLnBrk="1" hangingPunct="1">
              <a:defRPr/>
            </a:pPr>
            <a:r>
              <a:rPr lang="en-US" sz="6000" smtClean="0"/>
              <a:t>Survival</a:t>
            </a:r>
          </a:p>
        </p:txBody>
      </p:sp>
      <p:pic>
        <p:nvPicPr>
          <p:cNvPr id="8195" name="Picture 6" descr="hoegees20090102_18_thumb"/>
          <p:cNvPicPr>
            <a:picLocks noChangeAspect="1" noChangeArrowheads="1"/>
          </p:cNvPicPr>
          <p:nvPr/>
        </p:nvPicPr>
        <p:blipFill>
          <a:blip r:embed="rId2" cstate="print"/>
          <a:srcRect/>
          <a:stretch>
            <a:fillRect/>
          </a:stretch>
        </p:blipFill>
        <p:spPr bwMode="auto">
          <a:xfrm>
            <a:off x="1066800" y="1524000"/>
            <a:ext cx="7162800"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Rot="1" noChangeArrowheads="1"/>
          </p:cNvSpPr>
          <p:nvPr>
            <p:ph type="body" idx="4294967295"/>
          </p:nvPr>
        </p:nvSpPr>
        <p:spPr>
          <a:xfrm>
            <a:off x="0" y="152400"/>
            <a:ext cx="8540750" cy="2971800"/>
          </a:xfrm>
        </p:spPr>
        <p:txBody>
          <a:bodyPr/>
          <a:lstStyle/>
          <a:p>
            <a:pPr eaLnBrk="1" hangingPunct="1">
              <a:defRPr/>
            </a:pPr>
            <a:r>
              <a:rPr lang="en-US" b="1" smtClean="0"/>
              <a:t>–1983</a:t>
            </a:r>
            <a:r>
              <a:rPr lang="en-US" smtClean="0"/>
              <a:t> Thanksgiving storm.  </a:t>
            </a:r>
          </a:p>
          <a:p>
            <a:pPr eaLnBrk="1" hangingPunct="1">
              <a:defRPr/>
            </a:pPr>
            <a:endParaRPr lang="en-US" smtClean="0"/>
          </a:p>
          <a:p>
            <a:pPr eaLnBrk="1" hangingPunct="1">
              <a:defRPr/>
            </a:pPr>
            <a:r>
              <a:rPr lang="en-US" b="1" smtClean="0"/>
              <a:t>88 people died</a:t>
            </a:r>
            <a:r>
              <a:rPr lang="en-US" smtClean="0"/>
              <a:t>.  (2/hour)</a:t>
            </a:r>
          </a:p>
          <a:p>
            <a:pPr eaLnBrk="1" hangingPunct="1">
              <a:defRPr/>
            </a:pPr>
            <a:endParaRPr lang="en-US" smtClean="0"/>
          </a:p>
          <a:p>
            <a:pPr eaLnBrk="1" hangingPunct="1">
              <a:defRPr/>
            </a:pPr>
            <a:r>
              <a:rPr lang="en-US" smtClean="0"/>
              <a:t>How did they die??</a:t>
            </a:r>
          </a:p>
        </p:txBody>
      </p:sp>
      <p:pic>
        <p:nvPicPr>
          <p:cNvPr id="9219" name="Picture 7" descr="Ground%20Blizzard%20Negaunee%20MI"/>
          <p:cNvPicPr>
            <a:picLocks noChangeAspect="1" noChangeArrowheads="1"/>
          </p:cNvPicPr>
          <p:nvPr/>
        </p:nvPicPr>
        <p:blipFill>
          <a:blip r:embed="rId2" cstate="print"/>
          <a:srcRect/>
          <a:stretch>
            <a:fillRect/>
          </a:stretch>
        </p:blipFill>
        <p:spPr bwMode="auto">
          <a:xfrm>
            <a:off x="3886200" y="3052763"/>
            <a:ext cx="5072063" cy="380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Rot="1" noChangeArrowheads="1"/>
          </p:cNvSpPr>
          <p:nvPr>
            <p:ph type="title"/>
          </p:nvPr>
        </p:nvSpPr>
        <p:spPr/>
        <p:txBody>
          <a:bodyPr/>
          <a:lstStyle/>
          <a:p>
            <a:pPr eaLnBrk="1" hangingPunct="1">
              <a:defRPr/>
            </a:pPr>
            <a:r>
              <a:rPr lang="en-US" smtClean="0"/>
              <a:t>–85 % from Carbon Monoxide</a:t>
            </a:r>
          </a:p>
        </p:txBody>
      </p:sp>
      <p:sp>
        <p:nvSpPr>
          <p:cNvPr id="10243" name="Rectangle 5"/>
          <p:cNvSpPr>
            <a:spLocks noChangeArrowheads="1"/>
          </p:cNvSpPr>
          <p:nvPr/>
        </p:nvSpPr>
        <p:spPr bwMode="auto">
          <a:xfrm>
            <a:off x="-457200" y="1447800"/>
            <a:ext cx="9666288" cy="701675"/>
          </a:xfrm>
          <a:prstGeom prst="rect">
            <a:avLst/>
          </a:prstGeom>
          <a:noFill/>
          <a:ln w="9525">
            <a:noFill/>
            <a:miter lim="800000"/>
            <a:headEnd/>
            <a:tailEnd/>
          </a:ln>
        </p:spPr>
        <p:txBody>
          <a:bodyPr wrap="none" anchor="ctr">
            <a:spAutoFit/>
          </a:bodyPr>
          <a:lstStyle/>
          <a:p>
            <a:pPr indent="914400" algn="ctr"/>
            <a:r>
              <a:rPr lang="en-US" sz="2000"/>
              <a:t>–Allow vehicle to become covered with snow. Snow doesn’t get below 26-28</a:t>
            </a:r>
          </a:p>
          <a:p>
            <a:pPr indent="914400" algn="ctr"/>
            <a:r>
              <a:rPr lang="en-US" sz="2000"/>
              <a:t>   Degrees F.</a:t>
            </a:r>
          </a:p>
        </p:txBody>
      </p:sp>
      <p:pic>
        <p:nvPicPr>
          <p:cNvPr id="10244" name="Picture 7" descr="blizzard-02-l"/>
          <p:cNvPicPr>
            <a:picLocks noChangeAspect="1" noChangeArrowheads="1"/>
          </p:cNvPicPr>
          <p:nvPr/>
        </p:nvPicPr>
        <p:blipFill>
          <a:blip r:embed="rId2" cstate="print"/>
          <a:srcRect/>
          <a:stretch>
            <a:fillRect/>
          </a:stretch>
        </p:blipFill>
        <p:spPr bwMode="auto">
          <a:xfrm>
            <a:off x="457200" y="2655888"/>
            <a:ext cx="6324600" cy="420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332</Words>
  <Application>Microsoft Office PowerPoint</Application>
  <PresentationFormat>On-screen Show (4:3)</PresentationFormat>
  <Paragraphs>62</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Microsoft ClipArt Gallery</vt:lpstr>
      <vt:lpstr>Slide 1</vt:lpstr>
      <vt:lpstr>Setting the Stage</vt:lpstr>
      <vt:lpstr>Questions : You only brought 3 items with you on your trip.  After the crash you can only find one of them.  Of the three, which would you most like to have, and why?</vt:lpstr>
      <vt:lpstr>Questions : Just before the plane crashed the pilot swerved left, then right, then left again.  You have no idea where you’ve landed, or which way you need to go.  Would you guess a direction and try to walk your way out?  Or would you sit still and wait for help to come?</vt:lpstr>
      <vt:lpstr> Questions : Being alone in the wilderness raises lots of concerns.  You’ll need food, water, and shelter until the rescuers arrive.  Of these three, which need is the most urgent?  In what order would you look to satisfy them?</vt:lpstr>
      <vt:lpstr>Questions : What people/things from home would you miss the most while you were lost?</vt:lpstr>
      <vt:lpstr>Survival</vt:lpstr>
      <vt:lpstr>Slide 8</vt:lpstr>
      <vt:lpstr>–85 % from Carbon Monoxide</vt:lpstr>
      <vt:lpstr>–95 % of Wilderness Deaths in Northern Climates are caused by Hypothermia!</vt:lpstr>
      <vt:lpstr>Survival Is: </vt:lpstr>
      <vt:lpstr>Survival Is: </vt:lpstr>
      <vt:lpstr>Getting Lost: </vt:lpstr>
      <vt:lpstr>Slide 14</vt:lpstr>
      <vt:lpstr>–Every time you pass a fork in the trail go past, stop and look back</vt:lpstr>
      <vt:lpstr>–Let someone know where you are going and when you’ll be back.</vt:lpstr>
      <vt:lpstr>–If you become Lost: </vt:lpstr>
      <vt:lpstr>S.T.O.P.</vt:lpstr>
      <vt:lpstr>Stop, sit down Look around 2) Blow whistle</vt:lpstr>
      <vt:lpstr>Priorities</vt:lpstr>
      <vt:lpstr>Slide 21</vt:lpstr>
      <vt:lpstr>Slide 22</vt:lpstr>
      <vt:lpstr>–3 requirements for surviving the night :</vt:lpstr>
      <vt:lpstr>6 Priorities of Life: </vt:lpstr>
      <vt:lpstr>1) Shelter: </vt:lpstr>
      <vt:lpstr>2) Fire: </vt:lpstr>
      <vt:lpstr>3) Be Where You Are: S.T.O.P.</vt:lpstr>
      <vt:lpstr>4) Water:</vt:lpstr>
      <vt:lpstr>5) Signal: </vt:lpstr>
      <vt:lpstr>6) Food:</vt:lpstr>
    </vt:vector>
  </TitlesOfParts>
  <Company>Cache Co.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cp:revision>
  <dcterms:created xsi:type="dcterms:W3CDTF">2011-10-11T16:44:24Z</dcterms:created>
  <dcterms:modified xsi:type="dcterms:W3CDTF">2011-10-11T16:46:57Z</dcterms:modified>
</cp:coreProperties>
</file>