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E8667B-41D9-4A52-A6A0-E9EC7F14D110}" type="datetimeFigureOut">
              <a:rPr lang="en-US" smtClean="0"/>
              <a:t>11/2/2011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9E8FB-7600-4027-81C8-CE4386C67B5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22BF55-2A98-4F85-A841-4605B8A4B383}" type="slidenum">
              <a:rPr lang="en-US" smtClean="0"/>
              <a:pPr fontAlgn="base">
                <a:spcBef>
                  <a:spcPct val="0"/>
                </a:spcBef>
                <a:spcAft>
                  <a:spcPct val="0"/>
                </a:spcAft>
                <a:defRPr/>
              </a:pPr>
              <a:t>1</a:t>
            </a:fld>
            <a:endParaRPr lang="en-US" smtClean="0"/>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A5C371-BFC4-4079-A56B-CC25AC28AD64}" type="slidenum">
              <a:rPr lang="en-US" smtClean="0"/>
              <a:pPr fontAlgn="base">
                <a:spcBef>
                  <a:spcPct val="0"/>
                </a:spcBef>
                <a:spcAft>
                  <a:spcPct val="0"/>
                </a:spcAft>
                <a:defRPr/>
              </a:pPr>
              <a:t>10</a:t>
            </a:fld>
            <a:endParaRPr lang="en-US" smtClean="0"/>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1DB702-C96B-4047-AF54-73B67EE31083}" type="slidenum">
              <a:rPr lang="en-US" smtClean="0"/>
              <a:pPr fontAlgn="base">
                <a:spcBef>
                  <a:spcPct val="0"/>
                </a:spcBef>
                <a:spcAft>
                  <a:spcPct val="0"/>
                </a:spcAft>
                <a:defRPr/>
              </a:pPr>
              <a:t>11</a:t>
            </a:fld>
            <a:endParaRPr lang="en-US" smtClean="0"/>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DAE9E9-9773-4DEF-B490-D337BD6B9C21}" type="slidenum">
              <a:rPr lang="en-US" smtClean="0"/>
              <a:pPr fontAlgn="base">
                <a:spcBef>
                  <a:spcPct val="0"/>
                </a:spcBef>
                <a:spcAft>
                  <a:spcPct val="0"/>
                </a:spcAft>
                <a:defRPr/>
              </a:pPr>
              <a:t>12</a:t>
            </a:fld>
            <a:endParaRPr lang="en-US" smtClean="0"/>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B63899-E027-419F-9252-8256A11E7C95}" type="slidenum">
              <a:rPr lang="en-US" smtClean="0"/>
              <a:pPr fontAlgn="base">
                <a:spcBef>
                  <a:spcPct val="0"/>
                </a:spcBef>
                <a:spcAft>
                  <a:spcPct val="0"/>
                </a:spcAft>
                <a:defRPr/>
              </a:pPr>
              <a:t>13</a:t>
            </a:fld>
            <a:endParaRPr lang="en-US" smtClean="0"/>
          </a:p>
        </p:txBody>
      </p:sp>
      <p:sp>
        <p:nvSpPr>
          <p:cNvPr id="162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1A478C-3F1B-438C-8734-0FD3CCCB85CB}" type="slidenum">
              <a:rPr lang="en-US" smtClean="0"/>
              <a:pPr fontAlgn="base">
                <a:spcBef>
                  <a:spcPct val="0"/>
                </a:spcBef>
                <a:spcAft>
                  <a:spcPct val="0"/>
                </a:spcAft>
                <a:defRPr/>
              </a:pPr>
              <a:t>14</a:t>
            </a:fld>
            <a:endParaRPr lang="en-US" smtClean="0"/>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Shake or hose off loose soil and remove dead leaves and stems. This will help loosen tangled root balls and make it easier to see what you are doing. </a:t>
            </a:r>
          </a:p>
          <a:p>
            <a:pPr eaLnBrk="1" hangingPunct="1">
              <a:spcBef>
                <a:spcPct val="0"/>
              </a:spcBef>
            </a:pPr>
            <a:r>
              <a:rPr lang="en-US" smtClean="0"/>
              <a:t>Perennials have several different types of root systems. Each of these needs to be treated a bit differently.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778907-FFAD-4962-A549-80EE50357DF5}" type="slidenum">
              <a:rPr lang="en-US" smtClean="0"/>
              <a:pPr fontAlgn="base">
                <a:spcBef>
                  <a:spcPct val="0"/>
                </a:spcBef>
                <a:spcAft>
                  <a:spcPct val="0"/>
                </a:spcAft>
                <a:defRPr/>
              </a:pPr>
              <a:t>15</a:t>
            </a:fld>
            <a:endParaRPr lang="en-US" smtClean="0"/>
          </a:p>
        </p:txBody>
      </p:sp>
      <p:sp>
        <p:nvSpPr>
          <p:cNvPr id="164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Spreading root systems have many slender matted roots that originate from many locations with no distinct pattern. Plants with spreading root systems include asters, bee balm, lamb’s ear, purple cornflowers and many other common perennials. These can crowd out their own centers. Some can be invasive unless divided frequently. They can usually can be pulled apart by hand, or cut apart with shears or knife.</a:t>
            </a:r>
          </a:p>
          <a:p>
            <a:pPr eaLnBrk="1" hangingPunct="1">
              <a:spcBef>
                <a:spcPct val="0"/>
              </a:spcBef>
            </a:pPr>
            <a:r>
              <a:rPr lang="en-US" smtClean="0"/>
              <a:t> Large, vigorous plants with thickly intertwined roots may need forceful separation with digging forks. Put two forks back to back in the center of the plant and use them to pry the pieces apart. </a:t>
            </a:r>
          </a:p>
          <a:p>
            <a:pPr eaLnBrk="1" hangingPunct="1">
              <a:spcBef>
                <a:spcPct val="0"/>
              </a:spcBef>
            </a:pPr>
            <a:r>
              <a:rPr lang="en-US" smtClean="0"/>
              <a:t>Divide the plants into clumps of three to five vigorous shoots each. Small or weak and woody divisions should be discarded. Discard the center of the clump if it is weaker than the outside edges.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C5BFD3-7D60-4169-8ED7-7FCB2641D3EB}" type="slidenum">
              <a:rPr lang="en-US" smtClean="0"/>
              <a:pPr fontAlgn="base">
                <a:spcBef>
                  <a:spcPct val="0"/>
                </a:spcBef>
                <a:spcAft>
                  <a:spcPct val="0"/>
                </a:spcAft>
                <a:defRPr/>
              </a:pPr>
              <a:t>16</a:t>
            </a:fld>
            <a:endParaRPr lang="en-US" smtClean="0"/>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09A84B-06B1-49E4-8B4D-A475E63F66C3}" type="slidenum">
              <a:rPr lang="en-US" smtClean="0"/>
              <a:pPr fontAlgn="base">
                <a:spcBef>
                  <a:spcPct val="0"/>
                </a:spcBef>
                <a:spcAft>
                  <a:spcPct val="0"/>
                </a:spcAft>
                <a:defRPr/>
              </a:pPr>
              <a:t>17</a:t>
            </a:fld>
            <a:endParaRPr lang="en-US" smtClean="0"/>
          </a:p>
        </p:txBody>
      </p:sp>
      <p:sp>
        <p:nvSpPr>
          <p:cNvPr id="166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CLUMPING ROOT SYSTEMS</a:t>
            </a:r>
            <a:r>
              <a:rPr lang="en-US" smtClean="0"/>
              <a:t> originate from a central clump with multiple growing points. Many have thick fleshy  roots. This group includes astilbes, hostas, daylilies and many ornamental grasses.  </a:t>
            </a:r>
          </a:p>
          <a:p>
            <a:pPr eaLnBrk="1" hangingPunct="1">
              <a:spcBef>
                <a:spcPct val="0"/>
              </a:spcBef>
            </a:pPr>
            <a:r>
              <a:rPr lang="en-US" smtClean="0"/>
              <a:t>It is often necessary to cut through the thick fleshy crowns (the central growing area between the roots and the leaves and stems of the plant) with a heavy, sharp knife. You can also pry apart these roots with back to back digging forks. </a:t>
            </a:r>
          </a:p>
          <a:p>
            <a:pPr eaLnBrk="1" hangingPunct="1">
              <a:spcBef>
                <a:spcPct val="0"/>
              </a:spcBef>
            </a:pPr>
            <a:r>
              <a:rPr lang="en-US" smtClean="0"/>
              <a:t>Keep at least one developing eye or bud with each division. If larger plants are wanted, keep several eyes.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A6D140-AD61-4E10-9474-05B54D935AFA}" type="slidenum">
              <a:rPr lang="en-US" smtClean="0"/>
              <a:pPr fontAlgn="base">
                <a:spcBef>
                  <a:spcPct val="0"/>
                </a:spcBef>
                <a:spcAft>
                  <a:spcPct val="0"/>
                </a:spcAft>
                <a:defRPr/>
              </a:pPr>
              <a:t>18</a:t>
            </a:fld>
            <a:endParaRPr lang="en-US" smtClean="0"/>
          </a:p>
        </p:txBody>
      </p:sp>
      <p:sp>
        <p:nvSpPr>
          <p:cNvPr id="167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7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4164F1-4798-4D81-A69A-4F57C13D69CB}" type="slidenum">
              <a:rPr lang="en-US" smtClean="0"/>
              <a:pPr fontAlgn="base">
                <a:spcBef>
                  <a:spcPct val="0"/>
                </a:spcBef>
                <a:spcAft>
                  <a:spcPct val="0"/>
                </a:spcAft>
                <a:defRPr/>
              </a:pPr>
              <a:t>19</a:t>
            </a:fld>
            <a:endParaRPr lang="en-US" smtClean="0"/>
          </a:p>
        </p:txBody>
      </p:sp>
      <p:sp>
        <p:nvSpPr>
          <p:cNvPr id="168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7C7024-9E30-485E-9B66-3563760C6B27}" type="slidenum">
              <a:rPr lang="en-US" smtClean="0"/>
              <a:pPr fontAlgn="base">
                <a:spcBef>
                  <a:spcPct val="0"/>
                </a:spcBef>
                <a:spcAft>
                  <a:spcPct val="0"/>
                </a:spcAft>
                <a:defRPr/>
              </a:pPr>
              <a:t>2</a:t>
            </a:fld>
            <a:endParaRPr lang="en-US" smtClean="0"/>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5748B4-B671-49AC-8C25-8908F30FB4B1}" type="slidenum">
              <a:rPr lang="en-US" smtClean="0"/>
              <a:pPr fontAlgn="base">
                <a:spcBef>
                  <a:spcPct val="0"/>
                </a:spcBef>
                <a:spcAft>
                  <a:spcPct val="0"/>
                </a:spcAft>
                <a:defRPr/>
              </a:pPr>
              <a:t>20</a:t>
            </a:fld>
            <a:endParaRPr lang="en-US" smtClean="0"/>
          </a:p>
        </p:txBody>
      </p:sp>
      <p:sp>
        <p:nvSpPr>
          <p:cNvPr id="169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Rhizomes are stems that grow horizontally at or above the soil level. Bearded irises are the most common perennial with this  type of root system. Divide irises any time between a month after flowering until early fall.</a:t>
            </a:r>
          </a:p>
          <a:p>
            <a:pPr eaLnBrk="1" hangingPunct="1">
              <a:spcBef>
                <a:spcPct val="0"/>
              </a:spcBef>
            </a:pPr>
            <a:r>
              <a:rPr lang="en-US" smtClean="0"/>
              <a:t>Cut and discard the rhizome sections that are one year or older. Also, inspect rhizomes for disease and insect damage. Damaged rhizomes should be trimmed and treated, or discarded if too badly damaged.</a:t>
            </a:r>
          </a:p>
          <a:p>
            <a:pPr eaLnBrk="1" hangingPunct="1">
              <a:spcBef>
                <a:spcPct val="0"/>
              </a:spcBef>
            </a:pPr>
            <a:r>
              <a:rPr lang="en-US" smtClean="0"/>
              <a:t>Iris divisions should retain a few inches of rhizome and one fan of leaves, trimmed back halfway. Replant with the top of the rhizome just showing above soil level.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C30682-DA0E-4781-B35A-93723D8C0373}" type="slidenum">
              <a:rPr lang="en-US" smtClean="0"/>
              <a:pPr fontAlgn="base">
                <a:spcBef>
                  <a:spcPct val="0"/>
                </a:spcBef>
                <a:spcAft>
                  <a:spcPct val="0"/>
                </a:spcAft>
                <a:defRPr/>
              </a:pPr>
              <a:t>21</a:t>
            </a:fld>
            <a:endParaRPr lang="en-US" smtClean="0"/>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FF8831-FF07-42CD-BCB2-1DE835DC2DCA}" type="slidenum">
              <a:rPr lang="en-US" smtClean="0"/>
              <a:pPr fontAlgn="base">
                <a:spcBef>
                  <a:spcPct val="0"/>
                </a:spcBef>
                <a:spcAft>
                  <a:spcPct val="0"/>
                </a:spcAft>
                <a:defRPr/>
              </a:pPr>
              <a:t>22</a:t>
            </a:fld>
            <a:endParaRPr lang="en-US" smtClean="0"/>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0B689F-C44D-4B65-9DF1-F0C9ED949D32}" type="slidenum">
              <a:rPr lang="en-US" smtClean="0"/>
              <a:pPr fontAlgn="base">
                <a:spcBef>
                  <a:spcPct val="0"/>
                </a:spcBef>
                <a:spcAft>
                  <a:spcPct val="0"/>
                </a:spcAft>
                <a:defRPr/>
              </a:pPr>
              <a:t>23</a:t>
            </a:fld>
            <a:endParaRPr lang="en-US" smtClean="0"/>
          </a:p>
        </p:txBody>
      </p:sp>
      <p:sp>
        <p:nvSpPr>
          <p:cNvPr id="173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TUBEROUS ROOTS  </a:t>
            </a:r>
          </a:p>
          <a:p>
            <a:pPr eaLnBrk="1" hangingPunct="1">
              <a:spcBef>
                <a:spcPct val="0"/>
              </a:spcBef>
            </a:pPr>
            <a:r>
              <a:rPr lang="en-US" b="1" smtClean="0"/>
              <a:t>Dahlias are an example of perennials with tuberous roots. The tubers should be cut apart with a sharp knife. Every division must have a piece of the original stem and a growth bud attached. After division they can either be replanted or stored for spring planting.</a:t>
            </a:r>
            <a:r>
              <a:rPr lang="en-US"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81D717-B92B-4E87-80EE-E98F0857481A}" type="slidenum">
              <a:rPr lang="en-US" smtClean="0"/>
              <a:pPr fontAlgn="base">
                <a:spcBef>
                  <a:spcPct val="0"/>
                </a:spcBef>
                <a:spcAft>
                  <a:spcPct val="0"/>
                </a:spcAft>
                <a:defRPr/>
              </a:pPr>
              <a:t>24</a:t>
            </a:fld>
            <a:endParaRPr lang="en-US" smtClean="0"/>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239168-205A-4A65-AB8E-518354D0B12F}" type="slidenum">
              <a:rPr lang="en-US" smtClean="0"/>
              <a:pPr fontAlgn="base">
                <a:spcBef>
                  <a:spcPct val="0"/>
                </a:spcBef>
                <a:spcAft>
                  <a:spcPct val="0"/>
                </a:spcAft>
                <a:defRPr/>
              </a:pPr>
              <a:t>25</a:t>
            </a:fld>
            <a:endParaRPr lang="en-US" smtClean="0"/>
          </a:p>
        </p:txBody>
      </p:sp>
      <p:sp>
        <p:nvSpPr>
          <p:cNvPr id="175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BE7539-F7BB-43CC-B87F-18B8570386AA}" type="slidenum">
              <a:rPr lang="en-US" smtClean="0"/>
              <a:pPr fontAlgn="base">
                <a:spcBef>
                  <a:spcPct val="0"/>
                </a:spcBef>
                <a:spcAft>
                  <a:spcPct val="0"/>
                </a:spcAft>
                <a:defRPr/>
              </a:pPr>
              <a:t>26</a:t>
            </a:fld>
            <a:endParaRPr lang="en-US" smtClean="0"/>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DD28AE-A18E-4613-A574-92B98BCDFBFF}" type="slidenum">
              <a:rPr lang="en-US" smtClean="0"/>
              <a:pPr fontAlgn="base">
                <a:spcBef>
                  <a:spcPct val="0"/>
                </a:spcBef>
                <a:spcAft>
                  <a:spcPct val="0"/>
                </a:spcAft>
                <a:defRPr/>
              </a:pPr>
              <a:t>27</a:t>
            </a:fld>
            <a:endParaRPr lang="en-US" smtClean="0"/>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876FB8-A630-49B0-964A-058C03B120A8}" type="slidenum">
              <a:rPr lang="en-US" smtClean="0"/>
              <a:pPr fontAlgn="base">
                <a:spcBef>
                  <a:spcPct val="0"/>
                </a:spcBef>
                <a:spcAft>
                  <a:spcPct val="0"/>
                </a:spcAft>
                <a:defRPr/>
              </a:pPr>
              <a:t>28</a:t>
            </a:fld>
            <a:endParaRPr lang="en-US" smtClean="0"/>
          </a:p>
        </p:txBody>
      </p:sp>
      <p:sp>
        <p:nvSpPr>
          <p:cNvPr id="178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8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52985E-4BD8-4872-B07D-A45469E2305D}" type="slidenum">
              <a:rPr lang="en-US" smtClean="0"/>
              <a:pPr fontAlgn="base">
                <a:spcBef>
                  <a:spcPct val="0"/>
                </a:spcBef>
                <a:spcAft>
                  <a:spcPct val="0"/>
                </a:spcAft>
                <a:defRPr/>
              </a:pPr>
              <a:t>29</a:t>
            </a:fld>
            <a:endParaRPr lang="en-US" smtClean="0"/>
          </a:p>
        </p:txBody>
      </p:sp>
      <p:sp>
        <p:nvSpPr>
          <p:cNvPr id="179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E9A011-29A7-493A-A1F0-9B76D7F01313}" type="slidenum">
              <a:rPr lang="en-US" smtClean="0"/>
              <a:pPr fontAlgn="base">
                <a:spcBef>
                  <a:spcPct val="0"/>
                </a:spcBef>
                <a:spcAft>
                  <a:spcPct val="0"/>
                </a:spcAft>
                <a:defRPr/>
              </a:pPr>
              <a:t>3</a:t>
            </a:fld>
            <a:endParaRPr lang="en-US" smtClean="0"/>
          </a:p>
        </p:txBody>
      </p:sp>
      <p:sp>
        <p:nvSpPr>
          <p:cNvPr id="152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CC316A-54FD-475B-86DD-B668EF6F0EE9}" type="slidenum">
              <a:rPr lang="en-US" smtClean="0"/>
              <a:pPr fontAlgn="base">
                <a:spcBef>
                  <a:spcPct val="0"/>
                </a:spcBef>
                <a:spcAft>
                  <a:spcPct val="0"/>
                </a:spcAft>
                <a:defRPr/>
              </a:pPr>
              <a:t>30</a:t>
            </a:fld>
            <a:endParaRPr lang="en-US" smtClean="0"/>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0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75F478-7F1B-40B6-B48E-99D95DD93B42}" type="slidenum">
              <a:rPr lang="en-US" smtClean="0"/>
              <a:pPr fontAlgn="base">
                <a:spcBef>
                  <a:spcPct val="0"/>
                </a:spcBef>
                <a:spcAft>
                  <a:spcPct val="0"/>
                </a:spcAft>
                <a:defRPr/>
              </a:pPr>
              <a:t>31</a:t>
            </a:fld>
            <a:endParaRPr lang="en-US" smtClean="0"/>
          </a:p>
        </p:txBody>
      </p:sp>
      <p:sp>
        <p:nvSpPr>
          <p:cNvPr id="181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F9E4AE-17A3-4E83-8855-C2FF91F358ED}" type="slidenum">
              <a:rPr lang="en-US" smtClean="0"/>
              <a:pPr fontAlgn="base">
                <a:spcBef>
                  <a:spcPct val="0"/>
                </a:spcBef>
                <a:spcAft>
                  <a:spcPct val="0"/>
                </a:spcAft>
                <a:defRPr/>
              </a:pPr>
              <a:t>32</a:t>
            </a:fld>
            <a:endParaRPr lang="en-US" smtClean="0"/>
          </a:p>
        </p:txBody>
      </p:sp>
      <p:sp>
        <p:nvSpPr>
          <p:cNvPr id="182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2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AC2937-591D-44EA-AD73-8A4DE60E61A4}" type="slidenum">
              <a:rPr lang="en-US" smtClean="0"/>
              <a:pPr fontAlgn="base">
                <a:spcBef>
                  <a:spcPct val="0"/>
                </a:spcBef>
                <a:spcAft>
                  <a:spcPct val="0"/>
                </a:spcAft>
                <a:defRPr/>
              </a:pPr>
              <a:t>33</a:t>
            </a:fld>
            <a:endParaRPr lang="en-US" smtClean="0"/>
          </a:p>
        </p:txBody>
      </p:sp>
      <p:sp>
        <p:nvSpPr>
          <p:cNvPr id="183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3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3A94AE-F733-48C2-B03D-BFA5F7AF46DB}" type="slidenum">
              <a:rPr lang="en-US" smtClean="0"/>
              <a:pPr fontAlgn="base">
                <a:spcBef>
                  <a:spcPct val="0"/>
                </a:spcBef>
                <a:spcAft>
                  <a:spcPct val="0"/>
                </a:spcAft>
                <a:defRPr/>
              </a:pPr>
              <a:t>34</a:t>
            </a:fld>
            <a:endParaRPr lang="en-US" smtClean="0"/>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6D6C6A-0EC0-4D2C-AFB3-158321516C54}" type="slidenum">
              <a:rPr lang="en-US" smtClean="0"/>
              <a:pPr fontAlgn="base">
                <a:spcBef>
                  <a:spcPct val="0"/>
                </a:spcBef>
                <a:spcAft>
                  <a:spcPct val="0"/>
                </a:spcAft>
                <a:defRPr/>
              </a:pPr>
              <a:t>35</a:t>
            </a:fld>
            <a:endParaRPr lang="en-US" smtClean="0"/>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5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6340B6-4096-4D0C-B8E2-978BB583B22C}" type="slidenum">
              <a:rPr lang="en-US" smtClean="0"/>
              <a:pPr fontAlgn="base">
                <a:spcBef>
                  <a:spcPct val="0"/>
                </a:spcBef>
                <a:spcAft>
                  <a:spcPct val="0"/>
                </a:spcAft>
                <a:defRPr/>
              </a:pPr>
              <a:t>36</a:t>
            </a:fld>
            <a:endParaRPr lang="en-US" smtClean="0"/>
          </a:p>
        </p:txBody>
      </p:sp>
      <p:sp>
        <p:nvSpPr>
          <p:cNvPr id="186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6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E75C0D-21A0-4773-890A-8CACE21FA146}" type="slidenum">
              <a:rPr lang="en-US" smtClean="0"/>
              <a:pPr fontAlgn="base">
                <a:spcBef>
                  <a:spcPct val="0"/>
                </a:spcBef>
                <a:spcAft>
                  <a:spcPct val="0"/>
                </a:spcAft>
                <a:defRPr/>
              </a:pPr>
              <a:t>37</a:t>
            </a:fld>
            <a:endParaRPr lang="en-US" smtClean="0"/>
          </a:p>
        </p:txBody>
      </p:sp>
      <p:sp>
        <p:nvSpPr>
          <p:cNvPr id="187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7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EBDD27-F284-41D7-A286-FA60C28F3756}" type="slidenum">
              <a:rPr lang="en-US" smtClean="0"/>
              <a:pPr fontAlgn="base">
                <a:spcBef>
                  <a:spcPct val="0"/>
                </a:spcBef>
                <a:spcAft>
                  <a:spcPct val="0"/>
                </a:spcAft>
                <a:defRPr/>
              </a:pPr>
              <a:t>38</a:t>
            </a:fld>
            <a:endParaRPr lang="en-US" smtClean="0"/>
          </a:p>
        </p:txBody>
      </p:sp>
      <p:sp>
        <p:nvSpPr>
          <p:cNvPr id="188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8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0F3BD1-4267-4FF7-A0E1-A33C386FD254}" type="slidenum">
              <a:rPr lang="en-US" smtClean="0"/>
              <a:pPr fontAlgn="base">
                <a:spcBef>
                  <a:spcPct val="0"/>
                </a:spcBef>
                <a:spcAft>
                  <a:spcPct val="0"/>
                </a:spcAft>
                <a:defRPr/>
              </a:pPr>
              <a:t>39</a:t>
            </a:fld>
            <a:endParaRPr lang="en-US" smtClean="0"/>
          </a:p>
        </p:txBody>
      </p:sp>
      <p:sp>
        <p:nvSpPr>
          <p:cNvPr id="189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3B9F66-05B3-46EB-B7C0-E03EC990E28F}" type="slidenum">
              <a:rPr lang="en-US" smtClean="0"/>
              <a:pPr fontAlgn="base">
                <a:spcBef>
                  <a:spcPct val="0"/>
                </a:spcBef>
                <a:spcAft>
                  <a:spcPct val="0"/>
                </a:spcAft>
                <a:defRPr/>
              </a:pPr>
              <a:t>4</a:t>
            </a:fld>
            <a:endParaRPr lang="en-US" smtClean="0"/>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70384E-DFE2-4016-9F10-070817A59681}" type="slidenum">
              <a:rPr lang="en-US" smtClean="0"/>
              <a:pPr fontAlgn="base">
                <a:spcBef>
                  <a:spcPct val="0"/>
                </a:spcBef>
                <a:spcAft>
                  <a:spcPct val="0"/>
                </a:spcAft>
                <a:defRPr/>
              </a:pPr>
              <a:t>40</a:t>
            </a:fld>
            <a:endParaRPr lang="en-US" smtClean="0"/>
          </a:p>
        </p:txBody>
      </p:sp>
      <p:sp>
        <p:nvSpPr>
          <p:cNvPr id="190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0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FF6032-F48A-4809-96B8-25CC72DFE6FC}" type="slidenum">
              <a:rPr lang="en-US" smtClean="0"/>
              <a:pPr fontAlgn="base">
                <a:spcBef>
                  <a:spcPct val="0"/>
                </a:spcBef>
                <a:spcAft>
                  <a:spcPct val="0"/>
                </a:spcAft>
                <a:defRPr/>
              </a:pPr>
              <a:t>41</a:t>
            </a:fld>
            <a:endParaRPr lang="en-US" smtClean="0"/>
          </a:p>
        </p:txBody>
      </p:sp>
      <p:sp>
        <p:nvSpPr>
          <p:cNvPr id="191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1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83F5B7-1564-44D9-AF95-7ED361D360CA}" type="slidenum">
              <a:rPr lang="en-US" smtClean="0"/>
              <a:pPr fontAlgn="base">
                <a:spcBef>
                  <a:spcPct val="0"/>
                </a:spcBef>
                <a:spcAft>
                  <a:spcPct val="0"/>
                </a:spcAft>
                <a:defRPr/>
              </a:pPr>
              <a:t>5</a:t>
            </a:fld>
            <a:endParaRPr lang="en-US" smtClean="0"/>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F5637D-96A4-4F81-A759-0F8E966F0EA7}" type="slidenum">
              <a:rPr lang="en-US" smtClean="0"/>
              <a:pPr fontAlgn="base">
                <a:spcBef>
                  <a:spcPct val="0"/>
                </a:spcBef>
                <a:spcAft>
                  <a:spcPct val="0"/>
                </a:spcAft>
                <a:defRPr/>
              </a:pPr>
              <a:t>6</a:t>
            </a:fld>
            <a:endParaRPr lang="en-US" smtClean="0"/>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29A087-7A04-411E-8F27-754090643388}" type="slidenum">
              <a:rPr lang="en-US" smtClean="0"/>
              <a:pPr fontAlgn="base">
                <a:spcBef>
                  <a:spcPct val="0"/>
                </a:spcBef>
                <a:spcAft>
                  <a:spcPct val="0"/>
                </a:spcAft>
                <a:defRPr/>
              </a:pPr>
              <a:t>7</a:t>
            </a:fld>
            <a:endParaRPr lang="en-US" smtClean="0"/>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8660E5-1971-4573-B913-B1CA8758333B}" type="slidenum">
              <a:rPr lang="en-US" smtClean="0"/>
              <a:pPr fontAlgn="base">
                <a:spcBef>
                  <a:spcPct val="0"/>
                </a:spcBef>
                <a:spcAft>
                  <a:spcPct val="0"/>
                </a:spcAft>
                <a:defRPr/>
              </a:pPr>
              <a:t>8</a:t>
            </a:fld>
            <a:endParaRPr lang="en-US" smtClean="0"/>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BE97B-4D38-40CE-99CD-821ABD17981D}" type="slidenum">
              <a:rPr lang="en-US" smtClean="0"/>
              <a:pPr fontAlgn="base">
                <a:spcBef>
                  <a:spcPct val="0"/>
                </a:spcBef>
                <a:spcAft>
                  <a:spcPct val="0"/>
                </a:spcAft>
                <a:defRPr/>
              </a:pPr>
              <a:t>9</a:t>
            </a:fld>
            <a:endParaRPr lang="en-US" smtClean="0"/>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322C1-F0FC-49A8-84DB-7F8D14AA1592}" type="datetimeFigureOut">
              <a:rPr lang="en-US" smtClean="0"/>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4675D-52B2-4204-B594-A8EF9786554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322C1-F0FC-49A8-84DB-7F8D14AA1592}" type="datetimeFigureOut">
              <a:rPr lang="en-US" smtClean="0"/>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4675D-52B2-4204-B594-A8EF9786554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322C1-F0FC-49A8-84DB-7F8D14AA1592}" type="datetimeFigureOut">
              <a:rPr lang="en-US" smtClean="0"/>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4675D-52B2-4204-B594-A8EF9786554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1693D6C1-E8D5-4305-A049-86C5EB62E70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D0F15135-D2B4-44E3-B724-ADEF1905C3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322C1-F0FC-49A8-84DB-7F8D14AA1592}" type="datetimeFigureOut">
              <a:rPr lang="en-US" smtClean="0"/>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4675D-52B2-4204-B594-A8EF9786554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322C1-F0FC-49A8-84DB-7F8D14AA1592}" type="datetimeFigureOut">
              <a:rPr lang="en-US" smtClean="0"/>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4675D-52B2-4204-B594-A8EF9786554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322C1-F0FC-49A8-84DB-7F8D14AA1592}" type="datetimeFigureOut">
              <a:rPr lang="en-US" smtClean="0"/>
              <a:t>11/2/2011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4675D-52B2-4204-B594-A8EF9786554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322C1-F0FC-49A8-84DB-7F8D14AA1592}" type="datetimeFigureOut">
              <a:rPr lang="en-US" smtClean="0"/>
              <a:t>11/2/2011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74675D-52B2-4204-B594-A8EF9786554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322C1-F0FC-49A8-84DB-7F8D14AA1592}" type="datetimeFigureOut">
              <a:rPr lang="en-US" smtClean="0"/>
              <a:t>11/2/2011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74675D-52B2-4204-B594-A8EF9786554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322C1-F0FC-49A8-84DB-7F8D14AA1592}" type="datetimeFigureOut">
              <a:rPr lang="en-US" smtClean="0"/>
              <a:t>11/2/2011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74675D-52B2-4204-B594-A8EF9786554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322C1-F0FC-49A8-84DB-7F8D14AA1592}" type="datetimeFigureOut">
              <a:rPr lang="en-US" smtClean="0"/>
              <a:t>11/2/2011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4675D-52B2-4204-B594-A8EF9786554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322C1-F0FC-49A8-84DB-7F8D14AA1592}" type="datetimeFigureOut">
              <a:rPr lang="en-US" smtClean="0"/>
              <a:t>11/2/2011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4675D-52B2-4204-B594-A8EF9786554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322C1-F0FC-49A8-84DB-7F8D14AA1592}" type="datetimeFigureOut">
              <a:rPr lang="en-US" smtClean="0"/>
              <a:t>11/2/2011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4675D-52B2-4204-B594-A8EF9786554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1.wav"/><Relationship Id="rId7"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tx2">
                    <a:tint val="100000"/>
                    <a:shade val="90000"/>
                    <a:satMod val="250000"/>
                    <a:alpha val="100000"/>
                  </a:schemeClr>
                </a:solidFill>
              </a:rPr>
              <a:t>Starting</a:t>
            </a:r>
          </a:p>
        </p:txBody>
      </p:sp>
      <p:sp>
        <p:nvSpPr>
          <p:cNvPr id="60419" name="Rectangle 3"/>
          <p:cNvSpPr>
            <a:spLocks noGrp="1" noChangeArrowheads="1"/>
          </p:cNvSpPr>
          <p:nvPr>
            <p:ph idx="1"/>
          </p:nvPr>
        </p:nvSpPr>
        <p:spPr/>
        <p:txBody>
          <a:bodyPr/>
          <a:lstStyle/>
          <a:p>
            <a:pPr eaLnBrk="1" hangingPunct="1"/>
            <a:r>
              <a:rPr lang="en-US" smtClean="0"/>
              <a:t>Acclimation</a:t>
            </a:r>
          </a:p>
        </p:txBody>
      </p:sp>
      <p:pic>
        <p:nvPicPr>
          <p:cNvPr id="60420" name="Picture 4" descr="may 17, 2006 00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marL="54864" indent="0" eaLnBrk="1" fontAlgn="auto" hangingPunct="1">
              <a:spcAft>
                <a:spcPts val="0"/>
              </a:spcAft>
              <a:defRPr/>
            </a:pPr>
            <a:endParaRPr lang="en-US">
              <a:solidFill>
                <a:schemeClr val="tx2">
                  <a:tint val="100000"/>
                  <a:shade val="90000"/>
                  <a:satMod val="250000"/>
                  <a:alpha val="100000"/>
                </a:schemeClr>
              </a:solidFill>
            </a:endParaRPr>
          </a:p>
        </p:txBody>
      </p:sp>
      <p:pic>
        <p:nvPicPr>
          <p:cNvPr id="69635" name="Picture 3" descr="plantprop2004 019"/>
          <p:cNvPicPr>
            <a:picLocks noGrp="1" noChangeAspect="1" noChangeArrowheads="1"/>
          </p:cNvPicPr>
          <p:nvPr>
            <p:ph idx="1"/>
          </p:nvPr>
        </p:nvPicPr>
        <p:blipFill>
          <a:blip r:embed="rId4" cstate="print"/>
          <a:srcRect/>
          <a:stretch>
            <a:fillRect/>
          </a:stretch>
        </p:blipFill>
        <p:spPr>
          <a:xfrm>
            <a:off x="0" y="0"/>
            <a:ext cx="9144000" cy="6858000"/>
          </a:xfrm>
        </p:spPr>
      </p:pic>
    </p:spTree>
  </p:cSld>
  <p:clrMapOvr>
    <a:masterClrMapping/>
  </p:clrMapOvr>
  <p:transition>
    <p:fade/>
    <p:sndAc>
      <p:stSnd>
        <p:snd r:embed="rId3" name="laser.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tx2">
                    <a:tint val="100000"/>
                    <a:shade val="90000"/>
                    <a:satMod val="250000"/>
                    <a:alpha val="100000"/>
                  </a:schemeClr>
                </a:solidFill>
              </a:rPr>
              <a:t>Totipotency</a:t>
            </a:r>
          </a:p>
        </p:txBody>
      </p:sp>
      <p:sp>
        <p:nvSpPr>
          <p:cNvPr id="70659" name="Rectangle 3"/>
          <p:cNvSpPr>
            <a:spLocks noGrp="1" noChangeArrowheads="1"/>
          </p:cNvSpPr>
          <p:nvPr>
            <p:ph type="body" sz="half" idx="1"/>
          </p:nvPr>
        </p:nvSpPr>
        <p:spPr/>
        <p:txBody>
          <a:bodyPr/>
          <a:lstStyle/>
          <a:p>
            <a:pPr eaLnBrk="1" hangingPunct="1"/>
            <a:r>
              <a:rPr lang="en-US" sz="2800" smtClean="0">
                <a:solidFill>
                  <a:srgbClr val="FF9900"/>
                </a:solidFill>
              </a:rPr>
              <a:t>Totipotent:</a:t>
            </a:r>
            <a:r>
              <a:rPr lang="en-US" sz="2800" smtClean="0"/>
              <a:t> each plant cell possess the necessary genetic information to produce a new plant organ.</a:t>
            </a:r>
          </a:p>
        </p:txBody>
      </p:sp>
      <p:sp>
        <p:nvSpPr>
          <p:cNvPr id="70660" name="Rectangle 5"/>
          <p:cNvSpPr>
            <a:spLocks noGrp="1" noChangeArrowheads="1"/>
          </p:cNvSpPr>
          <p:nvPr>
            <p:ph sz="quarter" idx="2"/>
          </p:nvPr>
        </p:nvSpPr>
        <p:spPr>
          <a:xfrm>
            <a:off x="4648200" y="1600200"/>
            <a:ext cx="4038600" cy="2184400"/>
          </a:xfrm>
        </p:spPr>
        <p:txBody>
          <a:bodyPr/>
          <a:lstStyle/>
          <a:p>
            <a:pPr eaLnBrk="1" hangingPunct="1"/>
            <a:endParaRPr lang="en-US" sz="2400" smtClean="0"/>
          </a:p>
        </p:txBody>
      </p:sp>
      <p:pic>
        <p:nvPicPr>
          <p:cNvPr id="70661" name="Picture 4" descr="advroots2"/>
          <p:cNvPicPr>
            <a:picLocks noGrp="1" noChangeAspect="1" noChangeArrowheads="1"/>
          </p:cNvPicPr>
          <p:nvPr>
            <p:ph sz="quarter" idx="3"/>
          </p:nvPr>
        </p:nvPicPr>
        <p:blipFill>
          <a:blip r:embed="rId4" cstate="print"/>
          <a:srcRect/>
          <a:stretch>
            <a:fillRect/>
          </a:stretch>
        </p:blipFill>
        <p:spPr>
          <a:xfrm>
            <a:off x="5029200" y="1600200"/>
            <a:ext cx="3506788" cy="5257800"/>
          </a:xfrm>
          <a:ln w="38100">
            <a:solidFill>
              <a:schemeClr val="tx1"/>
            </a:solidFill>
          </a:ln>
        </p:spPr>
      </p:pic>
    </p:spTree>
  </p:cSld>
  <p:clrMapOvr>
    <a:masterClrMapping/>
  </p:clrMapOvr>
  <p:transition>
    <p:fade/>
    <p:sndAc>
      <p:stSnd>
        <p:snd r:embed="rId3" name="laser.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4"/>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tx2">
                    <a:tint val="100000"/>
                    <a:shade val="90000"/>
                    <a:satMod val="250000"/>
                    <a:alpha val="100000"/>
                  </a:schemeClr>
                </a:solidFill>
              </a:rPr>
              <a:t>Types of Asexual Propagation</a:t>
            </a:r>
          </a:p>
        </p:txBody>
      </p:sp>
      <p:sp>
        <p:nvSpPr>
          <p:cNvPr id="71683" name="Rectangle 5"/>
          <p:cNvSpPr>
            <a:spLocks noGrp="1" noChangeArrowheads="1"/>
          </p:cNvSpPr>
          <p:nvPr>
            <p:ph sz="half" idx="1"/>
          </p:nvPr>
        </p:nvSpPr>
        <p:spPr>
          <a:xfrm>
            <a:off x="457200" y="1646238"/>
            <a:ext cx="4038600" cy="4525962"/>
          </a:xfrm>
        </p:spPr>
        <p:txBody>
          <a:bodyPr/>
          <a:lstStyle/>
          <a:p>
            <a:pPr eaLnBrk="1" hangingPunct="1"/>
            <a:r>
              <a:rPr lang="en-US" smtClean="0"/>
              <a:t>Divisions</a:t>
            </a:r>
          </a:p>
          <a:p>
            <a:pPr eaLnBrk="1" hangingPunct="1"/>
            <a:r>
              <a:rPr lang="en-US" smtClean="0"/>
              <a:t>Cuttings</a:t>
            </a:r>
          </a:p>
          <a:p>
            <a:pPr eaLnBrk="1" hangingPunct="1"/>
            <a:r>
              <a:rPr lang="en-US" smtClean="0"/>
              <a:t>Layers</a:t>
            </a:r>
          </a:p>
          <a:p>
            <a:pPr eaLnBrk="1" hangingPunct="1"/>
            <a:r>
              <a:rPr lang="en-US" smtClean="0"/>
              <a:t>Grafting</a:t>
            </a:r>
          </a:p>
          <a:p>
            <a:pPr eaLnBrk="1" hangingPunct="1"/>
            <a:r>
              <a:rPr lang="en-US" smtClean="0"/>
              <a:t>Tissue Culture</a:t>
            </a:r>
          </a:p>
        </p:txBody>
      </p:sp>
      <p:sp>
        <p:nvSpPr>
          <p:cNvPr id="71684" name="Rectangle 6"/>
          <p:cNvSpPr>
            <a:spLocks noGrp="1" noChangeArrowheads="1"/>
          </p:cNvSpPr>
          <p:nvPr>
            <p:ph sz="half" idx="2"/>
          </p:nvPr>
        </p:nvSpPr>
        <p:spPr>
          <a:xfrm>
            <a:off x="4648200" y="1646238"/>
            <a:ext cx="4038600" cy="4525962"/>
          </a:xfrm>
        </p:spPr>
        <p:txBody>
          <a:bodyPr/>
          <a:lstStyle/>
          <a:p>
            <a:pPr eaLnBrk="1" hangingPunct="1"/>
            <a:endParaRPr lang="en-US" smtClean="0"/>
          </a:p>
        </p:txBody>
      </p:sp>
      <p:pic>
        <p:nvPicPr>
          <p:cNvPr id="71685" name="Picture 8" descr="MCNA00031_0000[1]"/>
          <p:cNvPicPr>
            <a:picLocks noChangeAspect="1" noChangeArrowheads="1"/>
          </p:cNvPicPr>
          <p:nvPr/>
        </p:nvPicPr>
        <p:blipFill>
          <a:blip r:embed="rId3" cstate="print"/>
          <a:srcRect/>
          <a:stretch>
            <a:fillRect/>
          </a:stretch>
        </p:blipFill>
        <p:spPr bwMode="auto">
          <a:xfrm>
            <a:off x="4648200" y="1600200"/>
            <a:ext cx="4310063"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marL="54864" indent="0" eaLnBrk="1" fontAlgn="auto" hangingPunct="1">
              <a:spcAft>
                <a:spcPts val="0"/>
              </a:spcAft>
              <a:defRPr/>
            </a:pPr>
            <a:endParaRPr lang="en-US">
              <a:solidFill>
                <a:schemeClr val="tx2">
                  <a:tint val="100000"/>
                  <a:shade val="90000"/>
                  <a:satMod val="250000"/>
                  <a:alpha val="100000"/>
                </a:schemeClr>
              </a:solidFill>
            </a:endParaRPr>
          </a:p>
        </p:txBody>
      </p:sp>
      <p:sp>
        <p:nvSpPr>
          <p:cNvPr id="72707" name="Rectangle 3"/>
          <p:cNvSpPr>
            <a:spLocks noGrp="1" noChangeArrowheads="1"/>
          </p:cNvSpPr>
          <p:nvPr>
            <p:ph idx="1"/>
          </p:nvPr>
        </p:nvSpPr>
        <p:spPr>
          <a:xfrm>
            <a:off x="4800600" y="1600200"/>
            <a:ext cx="3886200" cy="4525963"/>
          </a:xfrm>
        </p:spPr>
        <p:txBody>
          <a:bodyPr/>
          <a:lstStyle/>
          <a:p>
            <a:pPr eaLnBrk="1" hangingPunct="1"/>
            <a:r>
              <a:rPr lang="en-US" smtClean="0"/>
              <a:t>Dividing Plants</a:t>
            </a:r>
          </a:p>
          <a:p>
            <a:pPr lvl="1" eaLnBrk="1" hangingPunct="1"/>
            <a:r>
              <a:rPr lang="en-US" smtClean="0"/>
              <a:t>Division of a mass of plants</a:t>
            </a:r>
          </a:p>
          <a:p>
            <a:pPr lvl="2" eaLnBrk="1" hangingPunct="1"/>
            <a:r>
              <a:rPr lang="en-US" smtClean="0"/>
              <a:t>Spring blooming plants, divide in fall</a:t>
            </a:r>
          </a:p>
          <a:p>
            <a:pPr lvl="2" eaLnBrk="1" hangingPunct="1"/>
            <a:r>
              <a:rPr lang="en-US" smtClean="0"/>
              <a:t>Late summer blooming plants, divide in spring</a:t>
            </a:r>
          </a:p>
          <a:p>
            <a:pPr lvl="1" eaLnBrk="1" hangingPunct="1"/>
            <a:endParaRPr lang="en-US" smtClean="0"/>
          </a:p>
        </p:txBody>
      </p:sp>
      <p:pic>
        <p:nvPicPr>
          <p:cNvPr id="72708" name="Picture 4" descr="P1010043"/>
          <p:cNvPicPr>
            <a:picLocks noChangeAspect="1" noChangeArrowheads="1"/>
          </p:cNvPicPr>
          <p:nvPr/>
        </p:nvPicPr>
        <p:blipFill>
          <a:blip r:embed="rId4" cstate="print"/>
          <a:srcRect/>
          <a:stretch>
            <a:fillRect/>
          </a:stretch>
        </p:blipFill>
        <p:spPr bwMode="auto">
          <a:xfrm>
            <a:off x="-1588" y="1588"/>
            <a:ext cx="4699001" cy="6854825"/>
          </a:xfrm>
          <a:prstGeom prst="rect">
            <a:avLst/>
          </a:prstGeom>
          <a:noFill/>
          <a:ln w="38100">
            <a:solidFill>
              <a:schemeClr val="tx1"/>
            </a:solidFill>
            <a:miter lim="800000"/>
            <a:headEnd/>
            <a:tailEnd/>
          </a:ln>
        </p:spPr>
      </p:pic>
    </p:spTree>
  </p:cSld>
  <p:clrMapOvr>
    <a:masterClrMapping/>
  </p:clrMapOvr>
  <p:transition>
    <p:fade/>
    <p:sndAc>
      <p:stSnd>
        <p:snd r:embed="rId3" name="laser.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tx2">
                    <a:tint val="100000"/>
                    <a:shade val="90000"/>
                    <a:satMod val="250000"/>
                    <a:alpha val="100000"/>
                  </a:schemeClr>
                </a:solidFill>
              </a:rPr>
              <a:t>Separation</a:t>
            </a:r>
          </a:p>
        </p:txBody>
      </p:sp>
      <p:sp>
        <p:nvSpPr>
          <p:cNvPr id="73731" name="Rectangle 3"/>
          <p:cNvSpPr>
            <a:spLocks noGrp="1" noChangeArrowheads="1"/>
          </p:cNvSpPr>
          <p:nvPr>
            <p:ph idx="1"/>
          </p:nvPr>
        </p:nvSpPr>
        <p:spPr/>
        <p:txBody>
          <a:bodyPr/>
          <a:lstStyle/>
          <a:p>
            <a:pPr eaLnBrk="1" hangingPunct="1"/>
            <a:r>
              <a:rPr lang="en-US" smtClean="0"/>
              <a:t>Remove loose soil</a:t>
            </a:r>
          </a:p>
          <a:p>
            <a:pPr eaLnBrk="1" hangingPunct="1"/>
            <a:r>
              <a:rPr lang="en-US" smtClean="0"/>
              <a:t>Remove dead leaves and stems</a:t>
            </a:r>
          </a:p>
          <a:p>
            <a:pPr eaLnBrk="1" hangingPunct="1"/>
            <a:r>
              <a:rPr lang="en-US" smtClean="0"/>
              <a:t>Note root system of plant</a:t>
            </a:r>
          </a:p>
          <a:p>
            <a:pPr lvl="1" eaLnBrk="1" hangingPunct="1"/>
            <a:r>
              <a:rPr lang="en-US" smtClean="0"/>
              <a:t>Spreading</a:t>
            </a:r>
          </a:p>
          <a:p>
            <a:pPr lvl="1" eaLnBrk="1" hangingPunct="1"/>
            <a:r>
              <a:rPr lang="en-US" smtClean="0"/>
              <a:t>Clumping</a:t>
            </a:r>
          </a:p>
          <a:p>
            <a:pPr lvl="1" eaLnBrk="1" hangingPunct="1"/>
            <a:r>
              <a:rPr lang="en-US" smtClean="0"/>
              <a:t>Rhizome</a:t>
            </a:r>
          </a:p>
          <a:p>
            <a:pPr lvl="1" eaLnBrk="1" hangingPunct="1"/>
            <a:r>
              <a:rPr lang="en-US" smtClean="0"/>
              <a:t>Tuber</a:t>
            </a:r>
          </a:p>
        </p:txBody>
      </p:sp>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tx2">
                    <a:tint val="100000"/>
                    <a:shade val="90000"/>
                    <a:satMod val="250000"/>
                    <a:alpha val="100000"/>
                  </a:schemeClr>
                </a:solidFill>
              </a:rPr>
              <a:t>Separation</a:t>
            </a:r>
          </a:p>
        </p:txBody>
      </p:sp>
      <p:sp>
        <p:nvSpPr>
          <p:cNvPr id="74755" name="Rectangle 3"/>
          <p:cNvSpPr>
            <a:spLocks noGrp="1" noChangeArrowheads="1"/>
          </p:cNvSpPr>
          <p:nvPr>
            <p:ph idx="1"/>
          </p:nvPr>
        </p:nvSpPr>
        <p:spPr/>
        <p:txBody>
          <a:bodyPr/>
          <a:lstStyle/>
          <a:p>
            <a:pPr eaLnBrk="1" hangingPunct="1"/>
            <a:r>
              <a:rPr lang="en-US" smtClean="0">
                <a:solidFill>
                  <a:schemeClr val="accent2"/>
                </a:solidFill>
              </a:rPr>
              <a:t>Spreading root systems</a:t>
            </a:r>
          </a:p>
          <a:p>
            <a:pPr eaLnBrk="1" hangingPunct="1"/>
            <a:r>
              <a:rPr lang="en-US" smtClean="0"/>
              <a:t>Many slender roots from center of plant</a:t>
            </a:r>
          </a:p>
          <a:p>
            <a:pPr eaLnBrk="1" hangingPunct="1"/>
            <a:r>
              <a:rPr lang="en-US" smtClean="0"/>
              <a:t>Plants can be invasive</a:t>
            </a:r>
          </a:p>
          <a:p>
            <a:pPr eaLnBrk="1" hangingPunct="1"/>
            <a:r>
              <a:rPr lang="en-US" smtClean="0"/>
              <a:t>Cut with shears or pulled apart by hand</a:t>
            </a:r>
          </a:p>
          <a:p>
            <a:pPr eaLnBrk="1" hangingPunct="1"/>
            <a:r>
              <a:rPr lang="en-US" smtClean="0"/>
              <a:t>Asters, bee balm, lamb’s ear, purple coneflower, many common perennials</a:t>
            </a:r>
          </a:p>
        </p:txBody>
      </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marL="54864" indent="0" eaLnBrk="1" fontAlgn="auto" hangingPunct="1">
              <a:spcAft>
                <a:spcPts val="0"/>
              </a:spcAft>
              <a:defRPr/>
            </a:pPr>
            <a:endParaRPr lang="en-US">
              <a:solidFill>
                <a:schemeClr val="tx2">
                  <a:tint val="100000"/>
                  <a:shade val="90000"/>
                  <a:satMod val="250000"/>
                  <a:alpha val="100000"/>
                </a:schemeClr>
              </a:solidFill>
            </a:endParaRPr>
          </a:p>
        </p:txBody>
      </p:sp>
      <p:sp>
        <p:nvSpPr>
          <p:cNvPr id="75779" name="Rectangle 3"/>
          <p:cNvSpPr>
            <a:spLocks noGrp="1" noChangeArrowheads="1"/>
          </p:cNvSpPr>
          <p:nvPr>
            <p:ph idx="1"/>
          </p:nvPr>
        </p:nvSpPr>
        <p:spPr/>
        <p:txBody>
          <a:bodyPr/>
          <a:lstStyle/>
          <a:p>
            <a:pPr eaLnBrk="1" hangingPunct="1"/>
            <a:endParaRPr lang="en-US" smtClean="0"/>
          </a:p>
        </p:txBody>
      </p:sp>
      <p:pic>
        <p:nvPicPr>
          <p:cNvPr id="75780" name="Picture 4" descr="PA040008"/>
          <p:cNvPicPr>
            <a:picLocks noChangeAspect="1" noChangeArrowheads="1"/>
          </p:cNvPicPr>
          <p:nvPr/>
        </p:nvPicPr>
        <p:blipFill>
          <a:blip r:embed="rId3" cstate="print"/>
          <a:srcRect/>
          <a:stretch>
            <a:fillRect/>
          </a:stretch>
        </p:blipFill>
        <p:spPr bwMode="auto">
          <a:xfrm>
            <a:off x="-2819400" y="-2133600"/>
            <a:ext cx="14706600" cy="1102995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tx2">
                    <a:tint val="100000"/>
                    <a:shade val="90000"/>
                    <a:satMod val="250000"/>
                    <a:alpha val="100000"/>
                  </a:schemeClr>
                </a:solidFill>
              </a:rPr>
              <a:t>Separation</a:t>
            </a:r>
          </a:p>
        </p:txBody>
      </p:sp>
      <p:sp>
        <p:nvSpPr>
          <p:cNvPr id="76803" name="Rectangle 3"/>
          <p:cNvSpPr>
            <a:spLocks noGrp="1" noChangeArrowheads="1"/>
          </p:cNvSpPr>
          <p:nvPr>
            <p:ph idx="1"/>
          </p:nvPr>
        </p:nvSpPr>
        <p:spPr/>
        <p:txBody>
          <a:bodyPr/>
          <a:lstStyle/>
          <a:p>
            <a:pPr eaLnBrk="1" hangingPunct="1"/>
            <a:r>
              <a:rPr lang="en-US" smtClean="0">
                <a:solidFill>
                  <a:schemeClr val="accent2"/>
                </a:solidFill>
              </a:rPr>
              <a:t>Clumping root systems</a:t>
            </a:r>
          </a:p>
          <a:p>
            <a:pPr eaLnBrk="1" hangingPunct="1"/>
            <a:r>
              <a:rPr lang="en-US" smtClean="0"/>
              <a:t>Many fleshy roots from crown of plant</a:t>
            </a:r>
          </a:p>
          <a:p>
            <a:pPr eaLnBrk="1" hangingPunct="1"/>
            <a:r>
              <a:rPr lang="en-US" smtClean="0"/>
              <a:t>Can crowd own centers</a:t>
            </a:r>
          </a:p>
          <a:p>
            <a:pPr eaLnBrk="1" hangingPunct="1"/>
            <a:r>
              <a:rPr lang="en-US" smtClean="0"/>
              <a:t>Keep one bud/eye with each division</a:t>
            </a:r>
          </a:p>
          <a:p>
            <a:pPr eaLnBrk="1" hangingPunct="1"/>
            <a:r>
              <a:rPr lang="en-US" smtClean="0"/>
              <a:t>Astilbes, hostas, daylilies, orn. Grasses</a:t>
            </a:r>
          </a:p>
          <a:p>
            <a:pPr eaLnBrk="1" hangingPunct="1"/>
            <a:endParaRPr lang="en-US" smtClean="0"/>
          </a:p>
        </p:txBody>
      </p:sp>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marL="54864" indent="0" eaLnBrk="1" fontAlgn="auto" hangingPunct="1">
              <a:spcAft>
                <a:spcPts val="0"/>
              </a:spcAft>
              <a:defRPr/>
            </a:pPr>
            <a:endParaRPr lang="en-US">
              <a:solidFill>
                <a:schemeClr val="tx2">
                  <a:tint val="100000"/>
                  <a:shade val="90000"/>
                  <a:satMod val="250000"/>
                  <a:alpha val="100000"/>
                </a:schemeClr>
              </a:solidFill>
            </a:endParaRPr>
          </a:p>
        </p:txBody>
      </p:sp>
      <p:sp>
        <p:nvSpPr>
          <p:cNvPr id="77827" name="Rectangle 3"/>
          <p:cNvSpPr>
            <a:spLocks noGrp="1" noChangeArrowheads="1"/>
          </p:cNvSpPr>
          <p:nvPr>
            <p:ph idx="1"/>
          </p:nvPr>
        </p:nvSpPr>
        <p:spPr/>
        <p:txBody>
          <a:bodyPr/>
          <a:lstStyle/>
          <a:p>
            <a:pPr eaLnBrk="1" hangingPunct="1"/>
            <a:endParaRPr lang="en-US" smtClean="0"/>
          </a:p>
        </p:txBody>
      </p:sp>
      <p:pic>
        <p:nvPicPr>
          <p:cNvPr id="77828" name="Picture 4" descr="PA04000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marL="54864" indent="0" eaLnBrk="1" fontAlgn="auto" hangingPunct="1">
              <a:spcAft>
                <a:spcPts val="0"/>
              </a:spcAft>
              <a:defRPr/>
            </a:pPr>
            <a:endParaRPr lang="en-US">
              <a:solidFill>
                <a:schemeClr val="tx2">
                  <a:tint val="100000"/>
                  <a:shade val="90000"/>
                  <a:satMod val="250000"/>
                  <a:alpha val="100000"/>
                </a:schemeClr>
              </a:solidFill>
            </a:endParaRPr>
          </a:p>
        </p:txBody>
      </p:sp>
      <p:sp>
        <p:nvSpPr>
          <p:cNvPr id="78851" name="Rectangle 3"/>
          <p:cNvSpPr>
            <a:spLocks noGrp="1" noChangeArrowheads="1"/>
          </p:cNvSpPr>
          <p:nvPr>
            <p:ph idx="1"/>
          </p:nvPr>
        </p:nvSpPr>
        <p:spPr/>
        <p:txBody>
          <a:bodyPr/>
          <a:lstStyle/>
          <a:p>
            <a:pPr eaLnBrk="1" hangingPunct="1"/>
            <a:endParaRPr lang="en-US" smtClean="0"/>
          </a:p>
        </p:txBody>
      </p:sp>
      <p:pic>
        <p:nvPicPr>
          <p:cNvPr id="78852" name="Picture 4" descr="PA04000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tx2">
                    <a:tint val="100000"/>
                    <a:shade val="90000"/>
                    <a:satMod val="250000"/>
                    <a:alpha val="100000"/>
                  </a:schemeClr>
                </a:solidFill>
              </a:rPr>
              <a:t>Starting</a:t>
            </a:r>
          </a:p>
        </p:txBody>
      </p:sp>
      <p:sp>
        <p:nvSpPr>
          <p:cNvPr id="61443" name="Rectangle 3"/>
          <p:cNvSpPr>
            <a:spLocks noGrp="1" noChangeArrowheads="1"/>
          </p:cNvSpPr>
          <p:nvPr>
            <p:ph idx="1"/>
          </p:nvPr>
        </p:nvSpPr>
        <p:spPr/>
        <p:txBody>
          <a:bodyPr/>
          <a:lstStyle/>
          <a:p>
            <a:pPr eaLnBrk="1" hangingPunct="1"/>
            <a:r>
              <a:rPr lang="en-US" smtClean="0"/>
              <a:t>Acclimation</a:t>
            </a:r>
          </a:p>
          <a:p>
            <a:pPr lvl="1" eaLnBrk="1" hangingPunct="1"/>
            <a:r>
              <a:rPr lang="en-US" smtClean="0"/>
              <a:t>Plants must develop cuticle </a:t>
            </a:r>
          </a:p>
          <a:p>
            <a:pPr lvl="1" eaLnBrk="1" hangingPunct="1"/>
            <a:r>
              <a:rPr lang="en-US" smtClean="0"/>
              <a:t>Gradual exposure to “harsh” climates</a:t>
            </a:r>
          </a:p>
          <a:p>
            <a:pPr lvl="1" eaLnBrk="1" hangingPunct="1"/>
            <a:r>
              <a:rPr lang="en-US" smtClean="0"/>
              <a:t>Dry conditions, wind, light intensity, etc.</a:t>
            </a:r>
          </a:p>
        </p:txBody>
      </p:sp>
      <p:pic>
        <p:nvPicPr>
          <p:cNvPr id="61444" name="Picture 4" descr="leafstructsinnauer"/>
          <p:cNvPicPr>
            <a:picLocks noChangeAspect="1" noChangeArrowheads="1"/>
          </p:cNvPicPr>
          <p:nvPr/>
        </p:nvPicPr>
        <p:blipFill>
          <a:blip r:embed="rId3" cstate="print"/>
          <a:srcRect/>
          <a:stretch>
            <a:fillRect/>
          </a:stretch>
        </p:blipFill>
        <p:spPr bwMode="auto">
          <a:xfrm>
            <a:off x="1066800" y="3962400"/>
            <a:ext cx="3733800" cy="2611438"/>
          </a:xfrm>
          <a:prstGeom prst="rect">
            <a:avLst/>
          </a:prstGeom>
          <a:noFill/>
          <a:ln w="2857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tx2">
                    <a:tint val="100000"/>
                    <a:shade val="90000"/>
                    <a:satMod val="250000"/>
                    <a:alpha val="100000"/>
                  </a:schemeClr>
                </a:solidFill>
              </a:rPr>
              <a:t>Separation</a:t>
            </a:r>
          </a:p>
        </p:txBody>
      </p:sp>
      <p:sp>
        <p:nvSpPr>
          <p:cNvPr id="79875" name="Rectangle 3"/>
          <p:cNvSpPr>
            <a:spLocks noGrp="1" noChangeArrowheads="1"/>
          </p:cNvSpPr>
          <p:nvPr>
            <p:ph idx="1"/>
          </p:nvPr>
        </p:nvSpPr>
        <p:spPr>
          <a:xfrm>
            <a:off x="457200" y="1600200"/>
            <a:ext cx="8229600" cy="5257800"/>
          </a:xfrm>
        </p:spPr>
        <p:txBody>
          <a:bodyPr/>
          <a:lstStyle/>
          <a:p>
            <a:pPr eaLnBrk="1" hangingPunct="1"/>
            <a:r>
              <a:rPr lang="en-US" smtClean="0">
                <a:solidFill>
                  <a:schemeClr val="accent2"/>
                </a:solidFill>
              </a:rPr>
              <a:t>Rhizome division</a:t>
            </a:r>
          </a:p>
          <a:p>
            <a:pPr eaLnBrk="1" hangingPunct="1"/>
            <a:r>
              <a:rPr lang="en-US" smtClean="0"/>
              <a:t>‘Horizontal stems’, Primarily bearded iris</a:t>
            </a:r>
          </a:p>
          <a:p>
            <a:pPr eaLnBrk="1" hangingPunct="1"/>
            <a:r>
              <a:rPr lang="en-US" smtClean="0"/>
              <a:t>Divide after flowering through fall</a:t>
            </a:r>
          </a:p>
          <a:p>
            <a:pPr eaLnBrk="1" hangingPunct="1"/>
            <a:r>
              <a:rPr lang="en-US" smtClean="0"/>
              <a:t>Cut and discard rhizome sections &gt; 1 year</a:t>
            </a:r>
          </a:p>
          <a:p>
            <a:pPr eaLnBrk="1" hangingPunct="1"/>
            <a:r>
              <a:rPr lang="en-US" smtClean="0"/>
              <a:t>Inspect for disease and insect damage</a:t>
            </a:r>
          </a:p>
          <a:p>
            <a:pPr eaLnBrk="1" hangingPunct="1"/>
            <a:r>
              <a:rPr lang="en-US" smtClean="0"/>
              <a:t>Cut back leaves to ‘fans’</a:t>
            </a:r>
          </a:p>
          <a:p>
            <a:pPr eaLnBrk="1" hangingPunct="1"/>
            <a:r>
              <a:rPr lang="en-US" smtClean="0"/>
              <a:t>Replant with top of rhizome above soil level</a:t>
            </a:r>
          </a:p>
          <a:p>
            <a:pPr eaLnBrk="1" hangingPunct="1"/>
            <a:endParaRPr lang="en-US" smtClean="0"/>
          </a:p>
        </p:txBody>
      </p:sp>
    </p:spTree>
  </p:cSld>
  <p:clrMapOvr>
    <a:masterClrMapping/>
  </p:clrMapOvr>
  <p:transition>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marL="54864" indent="0" eaLnBrk="1" fontAlgn="auto" hangingPunct="1">
              <a:spcAft>
                <a:spcPts val="0"/>
              </a:spcAft>
              <a:defRPr/>
            </a:pPr>
            <a:endParaRPr lang="en-US">
              <a:solidFill>
                <a:schemeClr val="tx2">
                  <a:tint val="100000"/>
                  <a:shade val="90000"/>
                  <a:satMod val="250000"/>
                  <a:alpha val="100000"/>
                </a:schemeClr>
              </a:solidFill>
            </a:endParaRPr>
          </a:p>
        </p:txBody>
      </p:sp>
      <p:sp>
        <p:nvSpPr>
          <p:cNvPr id="80899" name="Rectangle 3"/>
          <p:cNvSpPr>
            <a:spLocks noGrp="1" noChangeArrowheads="1"/>
          </p:cNvSpPr>
          <p:nvPr>
            <p:ph idx="1"/>
          </p:nvPr>
        </p:nvSpPr>
        <p:spPr/>
        <p:txBody>
          <a:bodyPr/>
          <a:lstStyle/>
          <a:p>
            <a:pPr eaLnBrk="1" hangingPunct="1"/>
            <a:endParaRPr lang="en-US" smtClean="0"/>
          </a:p>
        </p:txBody>
      </p:sp>
      <p:pic>
        <p:nvPicPr>
          <p:cNvPr id="80900" name="Picture 4" descr="PA04001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marL="54864" indent="0" eaLnBrk="1" fontAlgn="auto" hangingPunct="1">
              <a:spcAft>
                <a:spcPts val="0"/>
              </a:spcAft>
              <a:defRPr/>
            </a:pPr>
            <a:endParaRPr lang="en-US">
              <a:solidFill>
                <a:schemeClr val="tx2">
                  <a:tint val="100000"/>
                  <a:shade val="90000"/>
                  <a:satMod val="250000"/>
                  <a:alpha val="100000"/>
                </a:schemeClr>
              </a:solidFill>
            </a:endParaRPr>
          </a:p>
        </p:txBody>
      </p:sp>
      <p:sp>
        <p:nvSpPr>
          <p:cNvPr id="81923" name="Rectangle 3"/>
          <p:cNvSpPr>
            <a:spLocks noGrp="1" noChangeArrowheads="1"/>
          </p:cNvSpPr>
          <p:nvPr>
            <p:ph idx="1"/>
          </p:nvPr>
        </p:nvSpPr>
        <p:spPr/>
        <p:txBody>
          <a:bodyPr/>
          <a:lstStyle/>
          <a:p>
            <a:pPr eaLnBrk="1" hangingPunct="1"/>
            <a:endParaRPr lang="en-US" smtClean="0"/>
          </a:p>
        </p:txBody>
      </p:sp>
      <p:pic>
        <p:nvPicPr>
          <p:cNvPr id="81924" name="Picture 4" descr="Iris germanica divisions"/>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tx2">
                    <a:tint val="100000"/>
                    <a:shade val="90000"/>
                    <a:satMod val="250000"/>
                    <a:alpha val="100000"/>
                  </a:schemeClr>
                </a:solidFill>
              </a:rPr>
              <a:t>Separation</a:t>
            </a:r>
          </a:p>
        </p:txBody>
      </p:sp>
      <p:sp>
        <p:nvSpPr>
          <p:cNvPr id="82947" name="Rectangle 3"/>
          <p:cNvSpPr>
            <a:spLocks noGrp="1" noChangeArrowheads="1"/>
          </p:cNvSpPr>
          <p:nvPr>
            <p:ph idx="1"/>
          </p:nvPr>
        </p:nvSpPr>
        <p:spPr>
          <a:xfrm>
            <a:off x="457200" y="1600200"/>
            <a:ext cx="8229600" cy="5257800"/>
          </a:xfrm>
        </p:spPr>
        <p:txBody>
          <a:bodyPr/>
          <a:lstStyle/>
          <a:p>
            <a:pPr eaLnBrk="1" hangingPunct="1"/>
            <a:r>
              <a:rPr lang="en-US" smtClean="0">
                <a:solidFill>
                  <a:schemeClr val="accent2"/>
                </a:solidFill>
              </a:rPr>
              <a:t>Tuberous roots</a:t>
            </a:r>
          </a:p>
          <a:p>
            <a:pPr eaLnBrk="1" hangingPunct="1"/>
            <a:r>
              <a:rPr lang="en-US" smtClean="0"/>
              <a:t>Enlarged roots for storage</a:t>
            </a:r>
          </a:p>
          <a:p>
            <a:pPr eaLnBrk="1" hangingPunct="1"/>
            <a:r>
              <a:rPr lang="en-US" smtClean="0"/>
              <a:t>Divide with sharp knife</a:t>
            </a:r>
          </a:p>
          <a:p>
            <a:pPr eaLnBrk="1" hangingPunct="1"/>
            <a:r>
              <a:rPr lang="en-US" smtClean="0"/>
              <a:t>Each root must contain stem tissue and bud</a:t>
            </a:r>
          </a:p>
          <a:p>
            <a:pPr eaLnBrk="1" hangingPunct="1"/>
            <a:r>
              <a:rPr lang="en-US" smtClean="0"/>
              <a:t>Can be replanted or stored</a:t>
            </a:r>
          </a:p>
          <a:p>
            <a:pPr eaLnBrk="1" hangingPunct="1"/>
            <a:r>
              <a:rPr lang="en-US" smtClean="0"/>
              <a:t>Dahlias</a:t>
            </a:r>
          </a:p>
          <a:p>
            <a:pPr eaLnBrk="1" hangingPunct="1"/>
            <a:endParaRPr lang="en-US" smtClean="0"/>
          </a:p>
        </p:txBody>
      </p:sp>
    </p:spTree>
  </p:cSld>
  <p:clrMapOvr>
    <a:masterClrMapping/>
  </p:clrMapOvr>
  <p:transition>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tuber-Rt-dahlia67lable"/>
          <p:cNvPicPr>
            <a:picLocks noChangeAspect="1" noChangeArrowheads="1"/>
          </p:cNvPicPr>
          <p:nvPr/>
        </p:nvPicPr>
        <p:blipFill>
          <a:blip r:embed="rId3" cstate="print"/>
          <a:srcRect/>
          <a:stretch>
            <a:fillRect/>
          </a:stretch>
        </p:blipFill>
        <p:spPr bwMode="auto">
          <a:xfrm>
            <a:off x="685800" y="533400"/>
            <a:ext cx="3810000" cy="3162300"/>
          </a:xfrm>
          <a:prstGeom prst="rect">
            <a:avLst/>
          </a:prstGeom>
          <a:noFill/>
          <a:ln w="9525">
            <a:noFill/>
            <a:miter lim="800000"/>
            <a:headEnd/>
            <a:tailEnd/>
          </a:ln>
        </p:spPr>
      </p:pic>
      <p:pic>
        <p:nvPicPr>
          <p:cNvPr id="83971" name="Picture 5" descr="dahlia-tuber"/>
          <p:cNvPicPr>
            <a:picLocks noChangeAspect="1" noChangeArrowheads="1"/>
          </p:cNvPicPr>
          <p:nvPr/>
        </p:nvPicPr>
        <p:blipFill>
          <a:blip r:embed="rId4" cstate="print"/>
          <a:srcRect/>
          <a:stretch>
            <a:fillRect/>
          </a:stretch>
        </p:blipFill>
        <p:spPr bwMode="auto">
          <a:xfrm>
            <a:off x="4829175" y="3657600"/>
            <a:ext cx="3800475" cy="28575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tx2">
                    <a:tint val="100000"/>
                    <a:shade val="90000"/>
                    <a:satMod val="250000"/>
                    <a:alpha val="100000"/>
                  </a:schemeClr>
                </a:solidFill>
              </a:rPr>
              <a:t>Cuttings</a:t>
            </a:r>
          </a:p>
        </p:txBody>
      </p:sp>
      <p:sp>
        <p:nvSpPr>
          <p:cNvPr id="84995" name="Rectangle 3"/>
          <p:cNvSpPr>
            <a:spLocks noGrp="1" noChangeArrowheads="1"/>
          </p:cNvSpPr>
          <p:nvPr>
            <p:ph idx="1"/>
          </p:nvPr>
        </p:nvSpPr>
        <p:spPr/>
        <p:txBody>
          <a:bodyPr/>
          <a:lstStyle/>
          <a:p>
            <a:pPr eaLnBrk="1" hangingPunct="1"/>
            <a:r>
              <a:rPr lang="en-US" smtClean="0"/>
              <a:t>Vegetative plant part which is severed from the parent plant in order to regenerate itself, thereby forming a whole new plant</a:t>
            </a:r>
          </a:p>
          <a:p>
            <a:pPr eaLnBrk="1" hangingPunct="1"/>
            <a:r>
              <a:rPr lang="en-US" smtClean="0"/>
              <a:t>Leaves, stems, roots</a:t>
            </a:r>
          </a:p>
          <a:p>
            <a:pPr eaLnBrk="1" hangingPunct="1"/>
            <a:endParaRPr lang="en-US" smtClean="0"/>
          </a:p>
        </p:txBody>
      </p:sp>
      <p:pic>
        <p:nvPicPr>
          <p:cNvPr id="84996" name="Picture 5" descr="P3030095"/>
          <p:cNvPicPr>
            <a:picLocks noChangeAspect="1" noChangeArrowheads="1"/>
          </p:cNvPicPr>
          <p:nvPr/>
        </p:nvPicPr>
        <p:blipFill>
          <a:blip r:embed="rId3" cstate="print"/>
          <a:srcRect/>
          <a:stretch>
            <a:fillRect/>
          </a:stretch>
        </p:blipFill>
        <p:spPr bwMode="auto">
          <a:xfrm>
            <a:off x="5181600" y="3505200"/>
            <a:ext cx="3657600" cy="3200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pPr marL="54864" indent="0" eaLnBrk="1" fontAlgn="auto" hangingPunct="1">
              <a:spcAft>
                <a:spcPts val="0"/>
              </a:spcAft>
              <a:defRPr/>
            </a:pPr>
            <a:endParaRPr lang="en-US">
              <a:solidFill>
                <a:schemeClr val="tx2">
                  <a:tint val="100000"/>
                  <a:shade val="90000"/>
                  <a:satMod val="250000"/>
                  <a:alpha val="100000"/>
                </a:schemeClr>
              </a:solidFill>
            </a:endParaRPr>
          </a:p>
        </p:txBody>
      </p:sp>
      <p:sp>
        <p:nvSpPr>
          <p:cNvPr id="86019" name="Rectangle 3"/>
          <p:cNvSpPr>
            <a:spLocks noGrp="1" noChangeArrowheads="1"/>
          </p:cNvSpPr>
          <p:nvPr>
            <p:ph idx="1"/>
          </p:nvPr>
        </p:nvSpPr>
        <p:spPr/>
        <p:txBody>
          <a:bodyPr/>
          <a:lstStyle/>
          <a:p>
            <a:pPr eaLnBrk="1" hangingPunct="1"/>
            <a:endParaRPr lang="en-US" smtClean="0"/>
          </a:p>
        </p:txBody>
      </p:sp>
      <p:pic>
        <p:nvPicPr>
          <p:cNvPr id="86020" name="Picture 4" descr="P303009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tx2">
                    <a:tint val="100000"/>
                    <a:shade val="90000"/>
                    <a:satMod val="250000"/>
                    <a:alpha val="100000"/>
                  </a:schemeClr>
                </a:solidFill>
              </a:rPr>
              <a:t>Cuttings</a:t>
            </a:r>
          </a:p>
        </p:txBody>
      </p:sp>
      <p:sp>
        <p:nvSpPr>
          <p:cNvPr id="87043" name="Rectangle 3"/>
          <p:cNvSpPr>
            <a:spLocks noGrp="1" noChangeArrowheads="1"/>
          </p:cNvSpPr>
          <p:nvPr>
            <p:ph idx="1"/>
          </p:nvPr>
        </p:nvSpPr>
        <p:spPr/>
        <p:txBody>
          <a:bodyPr/>
          <a:lstStyle/>
          <a:p>
            <a:pPr eaLnBrk="1" hangingPunct="1"/>
            <a:r>
              <a:rPr lang="en-US" smtClean="0">
                <a:solidFill>
                  <a:srgbClr val="FF9900"/>
                </a:solidFill>
              </a:rPr>
              <a:t>Herbaceous:</a:t>
            </a:r>
            <a:r>
              <a:rPr lang="en-US" smtClean="0"/>
              <a:t> succulent, soft materials (green)</a:t>
            </a:r>
          </a:p>
          <a:p>
            <a:pPr eaLnBrk="1" hangingPunct="1"/>
            <a:r>
              <a:rPr lang="en-US" smtClean="0">
                <a:solidFill>
                  <a:srgbClr val="FF9900"/>
                </a:solidFill>
              </a:rPr>
              <a:t>Softwood:</a:t>
            </a:r>
            <a:r>
              <a:rPr lang="en-US" smtClean="0"/>
              <a:t> soft, succulent growth of woody plants</a:t>
            </a:r>
          </a:p>
          <a:p>
            <a:pPr eaLnBrk="1" hangingPunct="1"/>
            <a:r>
              <a:rPr lang="en-US" smtClean="0">
                <a:solidFill>
                  <a:srgbClr val="FF9900"/>
                </a:solidFill>
              </a:rPr>
              <a:t>Semi-Hardwood:</a:t>
            </a:r>
            <a:r>
              <a:rPr lang="en-US" smtClean="0"/>
              <a:t> partially mature wood of the current season’s growth</a:t>
            </a:r>
          </a:p>
          <a:p>
            <a:pPr eaLnBrk="1" hangingPunct="1"/>
            <a:r>
              <a:rPr lang="en-US" smtClean="0">
                <a:solidFill>
                  <a:srgbClr val="FF9900"/>
                </a:solidFill>
              </a:rPr>
              <a:t>Hardwood:</a:t>
            </a:r>
            <a:r>
              <a:rPr lang="en-US" smtClean="0"/>
              <a:t> dormant, mature stems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tx2">
                    <a:tint val="100000"/>
                    <a:shade val="90000"/>
                    <a:satMod val="250000"/>
                    <a:alpha val="100000"/>
                  </a:schemeClr>
                </a:solidFill>
              </a:rPr>
              <a:t>Cuttings: Shoot</a:t>
            </a:r>
          </a:p>
        </p:txBody>
      </p:sp>
      <p:sp>
        <p:nvSpPr>
          <p:cNvPr id="88067" name="Line 9"/>
          <p:cNvSpPr>
            <a:spLocks noChangeShapeType="1"/>
          </p:cNvSpPr>
          <p:nvPr/>
        </p:nvSpPr>
        <p:spPr bwMode="auto">
          <a:xfrm flipH="1">
            <a:off x="1219200" y="2438400"/>
            <a:ext cx="1219200" cy="3505200"/>
          </a:xfrm>
          <a:prstGeom prst="line">
            <a:avLst/>
          </a:prstGeom>
          <a:noFill/>
          <a:ln w="76200">
            <a:solidFill>
              <a:schemeClr val="accent2"/>
            </a:solidFill>
            <a:round/>
            <a:headEnd/>
            <a:tailEnd/>
          </a:ln>
        </p:spPr>
        <p:txBody>
          <a:bodyPr/>
          <a:lstStyle/>
          <a:p>
            <a:endParaRPr lang="en-US"/>
          </a:p>
        </p:txBody>
      </p:sp>
      <p:sp>
        <p:nvSpPr>
          <p:cNvPr id="88068" name="Oval 10"/>
          <p:cNvSpPr>
            <a:spLocks noChangeArrowheads="1"/>
          </p:cNvSpPr>
          <p:nvPr/>
        </p:nvSpPr>
        <p:spPr bwMode="auto">
          <a:xfrm>
            <a:off x="2362200" y="2362200"/>
            <a:ext cx="152400" cy="152400"/>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sp>
        <p:nvSpPr>
          <p:cNvPr id="88069" name="Oval 11"/>
          <p:cNvSpPr>
            <a:spLocks noChangeArrowheads="1"/>
          </p:cNvSpPr>
          <p:nvPr/>
        </p:nvSpPr>
        <p:spPr bwMode="auto">
          <a:xfrm>
            <a:off x="2133600" y="3276600"/>
            <a:ext cx="152400" cy="152400"/>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sp>
        <p:nvSpPr>
          <p:cNvPr id="88070" name="Oval 12"/>
          <p:cNvSpPr>
            <a:spLocks noChangeArrowheads="1"/>
          </p:cNvSpPr>
          <p:nvPr/>
        </p:nvSpPr>
        <p:spPr bwMode="auto">
          <a:xfrm>
            <a:off x="1676400" y="4038600"/>
            <a:ext cx="152400" cy="152400"/>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sp>
        <p:nvSpPr>
          <p:cNvPr id="88071" name="Oval 13"/>
          <p:cNvSpPr>
            <a:spLocks noChangeArrowheads="1"/>
          </p:cNvSpPr>
          <p:nvPr/>
        </p:nvSpPr>
        <p:spPr bwMode="auto">
          <a:xfrm>
            <a:off x="1524000" y="5029200"/>
            <a:ext cx="152400" cy="152400"/>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grpSp>
        <p:nvGrpSpPr>
          <p:cNvPr id="2" name="Group 22"/>
          <p:cNvGrpSpPr>
            <a:grpSpLocks/>
          </p:cNvGrpSpPr>
          <p:nvPr/>
        </p:nvGrpSpPr>
        <p:grpSpPr bwMode="auto">
          <a:xfrm>
            <a:off x="2133600" y="3124200"/>
            <a:ext cx="1981200" cy="457200"/>
            <a:chOff x="1344" y="1968"/>
            <a:chExt cx="1248" cy="288"/>
          </a:xfrm>
        </p:grpSpPr>
        <p:sp>
          <p:nvSpPr>
            <p:cNvPr id="88105" name="Oval 17" descr="Trellis"/>
            <p:cNvSpPr>
              <a:spLocks noChangeArrowheads="1"/>
            </p:cNvSpPr>
            <p:nvPr/>
          </p:nvSpPr>
          <p:spPr bwMode="auto">
            <a:xfrm rot="-238349">
              <a:off x="1536" y="1968"/>
              <a:ext cx="1056" cy="288"/>
            </a:xfrm>
            <a:prstGeom prst="ellipse">
              <a:avLst/>
            </a:prstGeom>
            <a:pattFill prst="trellis">
              <a:fgClr>
                <a:schemeClr val="accent2"/>
              </a:fgClr>
              <a:bgClr>
                <a:schemeClr val="bg1"/>
              </a:bgClr>
            </a:pattFill>
            <a:ln w="9525">
              <a:solidFill>
                <a:schemeClr val="tx1"/>
              </a:solidFill>
              <a:round/>
              <a:headEnd/>
              <a:tailEnd/>
            </a:ln>
          </p:spPr>
          <p:txBody>
            <a:bodyPr wrap="none" anchor="ctr"/>
            <a:lstStyle/>
            <a:p>
              <a:endParaRPr lang="en-US">
                <a:latin typeface="Rockwell" pitchFamily="18" charset="0"/>
              </a:endParaRPr>
            </a:p>
          </p:txBody>
        </p:sp>
        <p:sp>
          <p:nvSpPr>
            <p:cNvPr id="88106" name="Line 16"/>
            <p:cNvSpPr>
              <a:spLocks noChangeShapeType="1"/>
            </p:cNvSpPr>
            <p:nvPr/>
          </p:nvSpPr>
          <p:spPr bwMode="auto">
            <a:xfrm flipV="1">
              <a:off x="1344" y="2112"/>
              <a:ext cx="912" cy="48"/>
            </a:xfrm>
            <a:prstGeom prst="line">
              <a:avLst/>
            </a:prstGeom>
            <a:noFill/>
            <a:ln w="38100">
              <a:solidFill>
                <a:srgbClr val="800000"/>
              </a:solidFill>
              <a:round/>
              <a:headEnd/>
              <a:tailEnd/>
            </a:ln>
          </p:spPr>
          <p:txBody>
            <a:bodyPr/>
            <a:lstStyle/>
            <a:p>
              <a:endParaRPr lang="en-US"/>
            </a:p>
          </p:txBody>
        </p:sp>
      </p:grpSp>
      <p:grpSp>
        <p:nvGrpSpPr>
          <p:cNvPr id="3" name="Group 21"/>
          <p:cNvGrpSpPr>
            <a:grpSpLocks/>
          </p:cNvGrpSpPr>
          <p:nvPr/>
        </p:nvGrpSpPr>
        <p:grpSpPr bwMode="auto">
          <a:xfrm>
            <a:off x="1524000" y="4876800"/>
            <a:ext cx="1981200" cy="457200"/>
            <a:chOff x="960" y="3072"/>
            <a:chExt cx="1248" cy="288"/>
          </a:xfrm>
        </p:grpSpPr>
        <p:sp>
          <p:nvSpPr>
            <p:cNvPr id="88103" name="Oval 18" descr="Trellis"/>
            <p:cNvSpPr>
              <a:spLocks noChangeArrowheads="1"/>
            </p:cNvSpPr>
            <p:nvPr/>
          </p:nvSpPr>
          <p:spPr bwMode="auto">
            <a:xfrm rot="-238349">
              <a:off x="1152" y="3072"/>
              <a:ext cx="1056" cy="288"/>
            </a:xfrm>
            <a:prstGeom prst="ellipse">
              <a:avLst/>
            </a:prstGeom>
            <a:pattFill prst="trellis">
              <a:fgClr>
                <a:schemeClr val="accent2"/>
              </a:fgClr>
              <a:bgClr>
                <a:schemeClr val="bg1"/>
              </a:bgClr>
            </a:pattFill>
            <a:ln w="9525">
              <a:solidFill>
                <a:schemeClr val="tx1"/>
              </a:solidFill>
              <a:round/>
              <a:headEnd/>
              <a:tailEnd/>
            </a:ln>
          </p:spPr>
          <p:txBody>
            <a:bodyPr wrap="none" anchor="ctr"/>
            <a:lstStyle/>
            <a:p>
              <a:endParaRPr lang="en-US">
                <a:latin typeface="Rockwell" pitchFamily="18" charset="0"/>
              </a:endParaRPr>
            </a:p>
          </p:txBody>
        </p:sp>
        <p:sp>
          <p:nvSpPr>
            <p:cNvPr id="88104" name="Line 19"/>
            <p:cNvSpPr>
              <a:spLocks noChangeShapeType="1"/>
            </p:cNvSpPr>
            <p:nvPr/>
          </p:nvSpPr>
          <p:spPr bwMode="auto">
            <a:xfrm flipV="1">
              <a:off x="960" y="3216"/>
              <a:ext cx="912" cy="48"/>
            </a:xfrm>
            <a:prstGeom prst="line">
              <a:avLst/>
            </a:prstGeom>
            <a:noFill/>
            <a:ln w="38100">
              <a:solidFill>
                <a:srgbClr val="800000"/>
              </a:solidFill>
              <a:round/>
              <a:headEnd/>
              <a:tailEnd/>
            </a:ln>
          </p:spPr>
          <p:txBody>
            <a:bodyPr/>
            <a:lstStyle/>
            <a:p>
              <a:endParaRPr lang="en-US"/>
            </a:p>
          </p:txBody>
        </p:sp>
      </p:grpSp>
      <p:grpSp>
        <p:nvGrpSpPr>
          <p:cNvPr id="4" name="Group 23"/>
          <p:cNvGrpSpPr>
            <a:grpSpLocks/>
          </p:cNvGrpSpPr>
          <p:nvPr/>
        </p:nvGrpSpPr>
        <p:grpSpPr bwMode="auto">
          <a:xfrm rot="-8692670">
            <a:off x="-76200" y="3505200"/>
            <a:ext cx="1981200" cy="457200"/>
            <a:chOff x="960" y="3072"/>
            <a:chExt cx="1248" cy="288"/>
          </a:xfrm>
        </p:grpSpPr>
        <p:sp>
          <p:nvSpPr>
            <p:cNvPr id="88101" name="Oval 24" descr="Trellis"/>
            <p:cNvSpPr>
              <a:spLocks noChangeArrowheads="1"/>
            </p:cNvSpPr>
            <p:nvPr/>
          </p:nvSpPr>
          <p:spPr bwMode="auto">
            <a:xfrm rot="-238349">
              <a:off x="1152" y="3072"/>
              <a:ext cx="1056" cy="288"/>
            </a:xfrm>
            <a:prstGeom prst="ellipse">
              <a:avLst/>
            </a:prstGeom>
            <a:pattFill prst="trellis">
              <a:fgClr>
                <a:schemeClr val="accent2"/>
              </a:fgClr>
              <a:bgClr>
                <a:schemeClr val="bg1"/>
              </a:bgClr>
            </a:pattFill>
            <a:ln w="9525">
              <a:solidFill>
                <a:schemeClr val="tx1"/>
              </a:solidFill>
              <a:round/>
              <a:headEnd/>
              <a:tailEnd/>
            </a:ln>
          </p:spPr>
          <p:txBody>
            <a:bodyPr wrap="none" anchor="ctr"/>
            <a:lstStyle/>
            <a:p>
              <a:endParaRPr lang="en-US">
                <a:latin typeface="Rockwell" pitchFamily="18" charset="0"/>
              </a:endParaRPr>
            </a:p>
          </p:txBody>
        </p:sp>
        <p:sp>
          <p:nvSpPr>
            <p:cNvPr id="88102" name="Line 25"/>
            <p:cNvSpPr>
              <a:spLocks noChangeShapeType="1"/>
            </p:cNvSpPr>
            <p:nvPr/>
          </p:nvSpPr>
          <p:spPr bwMode="auto">
            <a:xfrm flipV="1">
              <a:off x="960" y="3216"/>
              <a:ext cx="912" cy="48"/>
            </a:xfrm>
            <a:prstGeom prst="line">
              <a:avLst/>
            </a:prstGeom>
            <a:noFill/>
            <a:ln w="38100">
              <a:solidFill>
                <a:srgbClr val="800000"/>
              </a:solidFill>
              <a:round/>
              <a:headEnd/>
              <a:tailEnd/>
            </a:ln>
          </p:spPr>
          <p:txBody>
            <a:bodyPr/>
            <a:lstStyle/>
            <a:p>
              <a:endParaRPr lang="en-US"/>
            </a:p>
          </p:txBody>
        </p:sp>
      </p:grpSp>
      <p:grpSp>
        <p:nvGrpSpPr>
          <p:cNvPr id="5" name="Group 41"/>
          <p:cNvGrpSpPr>
            <a:grpSpLocks/>
          </p:cNvGrpSpPr>
          <p:nvPr/>
        </p:nvGrpSpPr>
        <p:grpSpPr bwMode="auto">
          <a:xfrm>
            <a:off x="6705600" y="2438400"/>
            <a:ext cx="2438400" cy="1981200"/>
            <a:chOff x="4224" y="1536"/>
            <a:chExt cx="1536" cy="1248"/>
          </a:xfrm>
        </p:grpSpPr>
        <p:sp>
          <p:nvSpPr>
            <p:cNvPr id="88094" name="Line 26"/>
            <p:cNvSpPr>
              <a:spLocks noChangeShapeType="1"/>
            </p:cNvSpPr>
            <p:nvPr/>
          </p:nvSpPr>
          <p:spPr bwMode="auto">
            <a:xfrm flipH="1">
              <a:off x="4272" y="1584"/>
              <a:ext cx="432" cy="1200"/>
            </a:xfrm>
            <a:prstGeom prst="line">
              <a:avLst/>
            </a:prstGeom>
            <a:noFill/>
            <a:ln w="76200">
              <a:solidFill>
                <a:schemeClr val="accent2"/>
              </a:solidFill>
              <a:round/>
              <a:headEnd/>
              <a:tailEnd/>
            </a:ln>
          </p:spPr>
          <p:txBody>
            <a:bodyPr/>
            <a:lstStyle/>
            <a:p>
              <a:endParaRPr lang="en-US"/>
            </a:p>
          </p:txBody>
        </p:sp>
        <p:sp>
          <p:nvSpPr>
            <p:cNvPr id="88095" name="Oval 27"/>
            <p:cNvSpPr>
              <a:spLocks noChangeArrowheads="1"/>
            </p:cNvSpPr>
            <p:nvPr/>
          </p:nvSpPr>
          <p:spPr bwMode="auto">
            <a:xfrm>
              <a:off x="4656" y="1536"/>
              <a:ext cx="96" cy="96"/>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sp>
          <p:nvSpPr>
            <p:cNvPr id="88096" name="Oval 28"/>
            <p:cNvSpPr>
              <a:spLocks noChangeArrowheads="1"/>
            </p:cNvSpPr>
            <p:nvPr/>
          </p:nvSpPr>
          <p:spPr bwMode="auto">
            <a:xfrm>
              <a:off x="4512" y="2112"/>
              <a:ext cx="96" cy="96"/>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grpSp>
          <p:nvGrpSpPr>
            <p:cNvPr id="6" name="Group 31"/>
            <p:cNvGrpSpPr>
              <a:grpSpLocks/>
            </p:cNvGrpSpPr>
            <p:nvPr/>
          </p:nvGrpSpPr>
          <p:grpSpPr bwMode="auto">
            <a:xfrm>
              <a:off x="4512" y="2016"/>
              <a:ext cx="1248" cy="288"/>
              <a:chOff x="1344" y="1968"/>
              <a:chExt cx="1248" cy="288"/>
            </a:xfrm>
          </p:grpSpPr>
          <p:sp>
            <p:nvSpPr>
              <p:cNvPr id="88099" name="Oval 32" descr="Trellis"/>
              <p:cNvSpPr>
                <a:spLocks noChangeArrowheads="1"/>
              </p:cNvSpPr>
              <p:nvPr/>
            </p:nvSpPr>
            <p:spPr bwMode="auto">
              <a:xfrm rot="-238349">
                <a:off x="1536" y="1968"/>
                <a:ext cx="1056" cy="288"/>
              </a:xfrm>
              <a:prstGeom prst="ellipse">
                <a:avLst/>
              </a:prstGeom>
              <a:pattFill prst="trellis">
                <a:fgClr>
                  <a:schemeClr val="accent2"/>
                </a:fgClr>
                <a:bgClr>
                  <a:schemeClr val="bg1"/>
                </a:bgClr>
              </a:pattFill>
              <a:ln w="9525">
                <a:solidFill>
                  <a:schemeClr val="tx1"/>
                </a:solidFill>
                <a:round/>
                <a:headEnd/>
                <a:tailEnd/>
              </a:ln>
            </p:spPr>
            <p:txBody>
              <a:bodyPr wrap="none" anchor="ctr"/>
              <a:lstStyle/>
              <a:p>
                <a:endParaRPr lang="en-US">
                  <a:latin typeface="Rockwell" pitchFamily="18" charset="0"/>
                </a:endParaRPr>
              </a:p>
            </p:txBody>
          </p:sp>
          <p:sp>
            <p:nvSpPr>
              <p:cNvPr id="88100" name="Line 33"/>
              <p:cNvSpPr>
                <a:spLocks noChangeShapeType="1"/>
              </p:cNvSpPr>
              <p:nvPr/>
            </p:nvSpPr>
            <p:spPr bwMode="auto">
              <a:xfrm flipV="1">
                <a:off x="1344" y="2112"/>
                <a:ext cx="912" cy="48"/>
              </a:xfrm>
              <a:prstGeom prst="line">
                <a:avLst/>
              </a:prstGeom>
              <a:noFill/>
              <a:ln w="38100">
                <a:solidFill>
                  <a:srgbClr val="800000"/>
                </a:solidFill>
                <a:round/>
                <a:headEnd/>
                <a:tailEnd/>
              </a:ln>
            </p:spPr>
            <p:txBody>
              <a:bodyPr/>
              <a:lstStyle/>
              <a:p>
                <a:endParaRPr lang="en-US"/>
              </a:p>
            </p:txBody>
          </p:sp>
        </p:grpSp>
        <p:sp>
          <p:nvSpPr>
            <p:cNvPr id="88098" name="Oval 40"/>
            <p:cNvSpPr>
              <a:spLocks noChangeArrowheads="1"/>
            </p:cNvSpPr>
            <p:nvPr/>
          </p:nvSpPr>
          <p:spPr bwMode="auto">
            <a:xfrm>
              <a:off x="4224" y="2592"/>
              <a:ext cx="96" cy="96"/>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grpSp>
      <p:sp>
        <p:nvSpPr>
          <p:cNvPr id="237621" name="Line 53"/>
          <p:cNvSpPr>
            <a:spLocks noChangeShapeType="1"/>
          </p:cNvSpPr>
          <p:nvPr/>
        </p:nvSpPr>
        <p:spPr bwMode="auto">
          <a:xfrm>
            <a:off x="1066800" y="4343400"/>
            <a:ext cx="1600200" cy="0"/>
          </a:xfrm>
          <a:prstGeom prst="line">
            <a:avLst/>
          </a:prstGeom>
          <a:noFill/>
          <a:ln w="38100">
            <a:solidFill>
              <a:srgbClr val="FF0000"/>
            </a:solidFill>
            <a:prstDash val="sysDot"/>
            <a:round/>
            <a:headEnd/>
            <a:tailEnd/>
          </a:ln>
        </p:spPr>
        <p:txBody>
          <a:bodyPr/>
          <a:lstStyle/>
          <a:p>
            <a:endParaRPr lang="en-US"/>
          </a:p>
        </p:txBody>
      </p:sp>
      <p:sp>
        <p:nvSpPr>
          <p:cNvPr id="88077" name="AutoShape 54"/>
          <p:cNvSpPr>
            <a:spLocks noChangeArrowheads="1"/>
          </p:cNvSpPr>
          <p:nvPr/>
        </p:nvSpPr>
        <p:spPr bwMode="auto">
          <a:xfrm>
            <a:off x="4419600" y="3048000"/>
            <a:ext cx="1371600" cy="1066800"/>
          </a:xfrm>
          <a:prstGeom prst="rightArrow">
            <a:avLst>
              <a:gd name="adj1" fmla="val 50000"/>
              <a:gd name="adj2" fmla="val 32143"/>
            </a:avLst>
          </a:prstGeom>
          <a:noFill/>
          <a:ln w="38100">
            <a:solidFill>
              <a:schemeClr val="folHlink"/>
            </a:solidFill>
            <a:miter lim="800000"/>
            <a:headEnd/>
            <a:tailEnd/>
          </a:ln>
        </p:spPr>
        <p:txBody>
          <a:bodyPr wrap="none" anchor="ctr"/>
          <a:lstStyle/>
          <a:p>
            <a:endParaRPr lang="en-US">
              <a:latin typeface="Rockwell" pitchFamily="18" charset="0"/>
            </a:endParaRPr>
          </a:p>
        </p:txBody>
      </p:sp>
      <p:sp>
        <p:nvSpPr>
          <p:cNvPr id="88078" name="AutoShape 56"/>
          <p:cNvSpPr>
            <a:spLocks/>
          </p:cNvSpPr>
          <p:nvPr/>
        </p:nvSpPr>
        <p:spPr bwMode="auto">
          <a:xfrm>
            <a:off x="0" y="2514600"/>
            <a:ext cx="1524000" cy="609600"/>
          </a:xfrm>
          <a:prstGeom prst="accentCallout2">
            <a:avLst>
              <a:gd name="adj1" fmla="val 18750"/>
              <a:gd name="adj2" fmla="val 105000"/>
              <a:gd name="adj3" fmla="val 18750"/>
              <a:gd name="adj4" fmla="val 124583"/>
              <a:gd name="adj5" fmla="val 125000"/>
              <a:gd name="adj6" fmla="val 145000"/>
            </a:avLst>
          </a:prstGeom>
          <a:noFill/>
          <a:ln w="9525">
            <a:solidFill>
              <a:schemeClr val="tx1"/>
            </a:solidFill>
            <a:miter lim="800000"/>
            <a:headEnd/>
            <a:tailEnd/>
          </a:ln>
        </p:spPr>
        <p:txBody>
          <a:bodyPr/>
          <a:lstStyle/>
          <a:p>
            <a:pPr algn="r"/>
            <a:r>
              <a:rPr lang="en-US">
                <a:latin typeface="Rockwell" pitchFamily="18" charset="0"/>
              </a:rPr>
              <a:t>Axillary Bud</a:t>
            </a:r>
          </a:p>
        </p:txBody>
      </p:sp>
      <p:sp>
        <p:nvSpPr>
          <p:cNvPr id="88079" name="AutoShape 57"/>
          <p:cNvSpPr>
            <a:spLocks/>
          </p:cNvSpPr>
          <p:nvPr/>
        </p:nvSpPr>
        <p:spPr bwMode="auto">
          <a:xfrm>
            <a:off x="-381000" y="1752600"/>
            <a:ext cx="1905000" cy="609600"/>
          </a:xfrm>
          <a:prstGeom prst="accentCallout2">
            <a:avLst>
              <a:gd name="adj1" fmla="val 18750"/>
              <a:gd name="adj2" fmla="val 104000"/>
              <a:gd name="adj3" fmla="val 18750"/>
              <a:gd name="adj4" fmla="val 124750"/>
              <a:gd name="adj5" fmla="val 109375"/>
              <a:gd name="adj6" fmla="val 146333"/>
            </a:avLst>
          </a:prstGeom>
          <a:noFill/>
          <a:ln w="9525">
            <a:solidFill>
              <a:schemeClr val="tx1"/>
            </a:solidFill>
            <a:miter lim="800000"/>
            <a:headEnd/>
            <a:tailEnd/>
          </a:ln>
        </p:spPr>
        <p:txBody>
          <a:bodyPr/>
          <a:lstStyle/>
          <a:p>
            <a:pPr algn="r"/>
            <a:r>
              <a:rPr lang="en-US">
                <a:latin typeface="Rockwell" pitchFamily="18" charset="0"/>
              </a:rPr>
              <a:t>Terminal Bud</a:t>
            </a:r>
          </a:p>
        </p:txBody>
      </p:sp>
      <p:sp>
        <p:nvSpPr>
          <p:cNvPr id="88080" name="AutoShape 58"/>
          <p:cNvSpPr>
            <a:spLocks/>
          </p:cNvSpPr>
          <p:nvPr/>
        </p:nvSpPr>
        <p:spPr bwMode="auto">
          <a:xfrm>
            <a:off x="-952500" y="4648200"/>
            <a:ext cx="1905000" cy="609600"/>
          </a:xfrm>
          <a:prstGeom prst="accentCallout2">
            <a:avLst>
              <a:gd name="adj1" fmla="val 18750"/>
              <a:gd name="adj2" fmla="val 104000"/>
              <a:gd name="adj3" fmla="val 18750"/>
              <a:gd name="adj4" fmla="val 120500"/>
              <a:gd name="adj5" fmla="val -6509"/>
              <a:gd name="adj6" fmla="val 137667"/>
            </a:avLst>
          </a:prstGeom>
          <a:noFill/>
          <a:ln w="9525">
            <a:solidFill>
              <a:schemeClr val="tx1"/>
            </a:solidFill>
            <a:miter lim="800000"/>
            <a:headEnd/>
            <a:tailEnd/>
          </a:ln>
        </p:spPr>
        <p:txBody>
          <a:bodyPr/>
          <a:lstStyle/>
          <a:p>
            <a:pPr algn="r"/>
            <a:r>
              <a:rPr lang="en-US">
                <a:latin typeface="Rockwell" pitchFamily="18" charset="0"/>
              </a:rPr>
              <a:t>Stem</a:t>
            </a:r>
          </a:p>
          <a:p>
            <a:pPr algn="ctr"/>
            <a:endParaRPr lang="en-US">
              <a:latin typeface="Rockwell" pitchFamily="18" charset="0"/>
            </a:endParaRPr>
          </a:p>
        </p:txBody>
      </p:sp>
      <p:sp>
        <p:nvSpPr>
          <p:cNvPr id="88081" name="AutoShape 59"/>
          <p:cNvSpPr>
            <a:spLocks/>
          </p:cNvSpPr>
          <p:nvPr/>
        </p:nvSpPr>
        <p:spPr bwMode="auto">
          <a:xfrm>
            <a:off x="-952500" y="5257800"/>
            <a:ext cx="1905000" cy="609600"/>
          </a:xfrm>
          <a:prstGeom prst="accentCallout2">
            <a:avLst>
              <a:gd name="adj1" fmla="val 18750"/>
              <a:gd name="adj2" fmla="val 104000"/>
              <a:gd name="adj3" fmla="val 18750"/>
              <a:gd name="adj4" fmla="val 136083"/>
              <a:gd name="adj5" fmla="val -8593"/>
              <a:gd name="adj6" fmla="val 169417"/>
            </a:avLst>
          </a:prstGeom>
          <a:noFill/>
          <a:ln w="9525">
            <a:solidFill>
              <a:schemeClr val="tx1"/>
            </a:solidFill>
            <a:miter lim="800000"/>
            <a:headEnd/>
            <a:tailEnd/>
          </a:ln>
        </p:spPr>
        <p:txBody>
          <a:bodyPr/>
          <a:lstStyle/>
          <a:p>
            <a:pPr algn="r"/>
            <a:r>
              <a:rPr lang="en-US">
                <a:latin typeface="Rockwell" pitchFamily="18" charset="0"/>
              </a:rPr>
              <a:t>Leaf</a:t>
            </a:r>
          </a:p>
          <a:p>
            <a:pPr algn="ctr"/>
            <a:endParaRPr lang="en-US">
              <a:latin typeface="Rockwell" pitchFamily="18" charset="0"/>
            </a:endParaRPr>
          </a:p>
        </p:txBody>
      </p:sp>
      <p:grpSp>
        <p:nvGrpSpPr>
          <p:cNvPr id="7" name="Group 61"/>
          <p:cNvGrpSpPr>
            <a:grpSpLocks/>
          </p:cNvGrpSpPr>
          <p:nvPr/>
        </p:nvGrpSpPr>
        <p:grpSpPr bwMode="auto">
          <a:xfrm>
            <a:off x="6629400" y="4114800"/>
            <a:ext cx="2971800" cy="1752600"/>
            <a:chOff x="4176" y="2592"/>
            <a:chExt cx="1872" cy="1104"/>
          </a:xfrm>
        </p:grpSpPr>
        <p:grpSp>
          <p:nvGrpSpPr>
            <p:cNvPr id="8" name="Group 52"/>
            <p:cNvGrpSpPr>
              <a:grpSpLocks/>
            </p:cNvGrpSpPr>
            <p:nvPr/>
          </p:nvGrpSpPr>
          <p:grpSpPr bwMode="auto">
            <a:xfrm>
              <a:off x="4176" y="2592"/>
              <a:ext cx="288" cy="192"/>
              <a:chOff x="4176" y="2592"/>
              <a:chExt cx="288" cy="192"/>
            </a:xfrm>
          </p:grpSpPr>
          <p:sp>
            <p:nvSpPr>
              <p:cNvPr id="88085" name="Line 42"/>
              <p:cNvSpPr>
                <a:spLocks noChangeShapeType="1"/>
              </p:cNvSpPr>
              <p:nvPr/>
            </p:nvSpPr>
            <p:spPr bwMode="auto">
              <a:xfrm>
                <a:off x="4368" y="2592"/>
                <a:ext cx="96" cy="48"/>
              </a:xfrm>
              <a:prstGeom prst="line">
                <a:avLst/>
              </a:prstGeom>
              <a:noFill/>
              <a:ln w="19050">
                <a:solidFill>
                  <a:schemeClr val="tx2"/>
                </a:solidFill>
                <a:round/>
                <a:headEnd/>
                <a:tailEnd/>
              </a:ln>
            </p:spPr>
            <p:txBody>
              <a:bodyPr/>
              <a:lstStyle/>
              <a:p>
                <a:endParaRPr lang="en-US"/>
              </a:p>
            </p:txBody>
          </p:sp>
          <p:sp>
            <p:nvSpPr>
              <p:cNvPr id="88086" name="Line 44"/>
              <p:cNvSpPr>
                <a:spLocks noChangeShapeType="1"/>
              </p:cNvSpPr>
              <p:nvPr/>
            </p:nvSpPr>
            <p:spPr bwMode="auto">
              <a:xfrm>
                <a:off x="4320" y="2640"/>
                <a:ext cx="96" cy="48"/>
              </a:xfrm>
              <a:prstGeom prst="line">
                <a:avLst/>
              </a:prstGeom>
              <a:noFill/>
              <a:ln w="19050">
                <a:solidFill>
                  <a:schemeClr val="tx2"/>
                </a:solidFill>
                <a:round/>
                <a:headEnd/>
                <a:tailEnd/>
              </a:ln>
            </p:spPr>
            <p:txBody>
              <a:bodyPr/>
              <a:lstStyle/>
              <a:p>
                <a:endParaRPr lang="en-US"/>
              </a:p>
            </p:txBody>
          </p:sp>
          <p:sp>
            <p:nvSpPr>
              <p:cNvPr id="88087" name="Line 45"/>
              <p:cNvSpPr>
                <a:spLocks noChangeShapeType="1"/>
              </p:cNvSpPr>
              <p:nvPr/>
            </p:nvSpPr>
            <p:spPr bwMode="auto">
              <a:xfrm>
                <a:off x="4320" y="2688"/>
                <a:ext cx="96" cy="48"/>
              </a:xfrm>
              <a:prstGeom prst="line">
                <a:avLst/>
              </a:prstGeom>
              <a:noFill/>
              <a:ln w="19050">
                <a:solidFill>
                  <a:schemeClr val="tx2"/>
                </a:solidFill>
                <a:round/>
                <a:headEnd/>
                <a:tailEnd/>
              </a:ln>
            </p:spPr>
            <p:txBody>
              <a:bodyPr/>
              <a:lstStyle/>
              <a:p>
                <a:endParaRPr lang="en-US"/>
              </a:p>
            </p:txBody>
          </p:sp>
          <p:sp>
            <p:nvSpPr>
              <p:cNvPr id="88088" name="Line 46"/>
              <p:cNvSpPr>
                <a:spLocks noChangeShapeType="1"/>
              </p:cNvSpPr>
              <p:nvPr/>
            </p:nvSpPr>
            <p:spPr bwMode="auto">
              <a:xfrm>
                <a:off x="4320" y="2736"/>
                <a:ext cx="96" cy="48"/>
              </a:xfrm>
              <a:prstGeom prst="line">
                <a:avLst/>
              </a:prstGeom>
              <a:noFill/>
              <a:ln w="19050">
                <a:solidFill>
                  <a:schemeClr val="tx2"/>
                </a:solidFill>
                <a:round/>
                <a:headEnd/>
                <a:tailEnd/>
              </a:ln>
            </p:spPr>
            <p:txBody>
              <a:bodyPr/>
              <a:lstStyle/>
              <a:p>
                <a:endParaRPr lang="en-US"/>
              </a:p>
            </p:txBody>
          </p:sp>
          <p:sp>
            <p:nvSpPr>
              <p:cNvPr id="88089" name="Line 47"/>
              <p:cNvSpPr>
                <a:spLocks noChangeShapeType="1"/>
              </p:cNvSpPr>
              <p:nvPr/>
            </p:nvSpPr>
            <p:spPr bwMode="auto">
              <a:xfrm>
                <a:off x="4272" y="2736"/>
                <a:ext cx="96" cy="48"/>
              </a:xfrm>
              <a:prstGeom prst="line">
                <a:avLst/>
              </a:prstGeom>
              <a:noFill/>
              <a:ln w="19050">
                <a:solidFill>
                  <a:schemeClr val="tx2"/>
                </a:solidFill>
                <a:round/>
                <a:headEnd/>
                <a:tailEnd/>
              </a:ln>
            </p:spPr>
            <p:txBody>
              <a:bodyPr/>
              <a:lstStyle/>
              <a:p>
                <a:endParaRPr lang="en-US"/>
              </a:p>
            </p:txBody>
          </p:sp>
          <p:sp>
            <p:nvSpPr>
              <p:cNvPr id="88090" name="Line 48"/>
              <p:cNvSpPr>
                <a:spLocks noChangeShapeType="1"/>
              </p:cNvSpPr>
              <p:nvPr/>
            </p:nvSpPr>
            <p:spPr bwMode="auto">
              <a:xfrm flipV="1">
                <a:off x="4176" y="2736"/>
                <a:ext cx="96" cy="48"/>
              </a:xfrm>
              <a:prstGeom prst="line">
                <a:avLst/>
              </a:prstGeom>
              <a:noFill/>
              <a:ln w="19050">
                <a:solidFill>
                  <a:schemeClr val="tx2"/>
                </a:solidFill>
                <a:round/>
                <a:headEnd/>
                <a:tailEnd/>
              </a:ln>
            </p:spPr>
            <p:txBody>
              <a:bodyPr/>
              <a:lstStyle/>
              <a:p>
                <a:endParaRPr lang="en-US"/>
              </a:p>
            </p:txBody>
          </p:sp>
          <p:sp>
            <p:nvSpPr>
              <p:cNvPr id="88091" name="Line 49"/>
              <p:cNvSpPr>
                <a:spLocks noChangeShapeType="1"/>
              </p:cNvSpPr>
              <p:nvPr/>
            </p:nvSpPr>
            <p:spPr bwMode="auto">
              <a:xfrm flipV="1">
                <a:off x="4224" y="2640"/>
                <a:ext cx="96" cy="48"/>
              </a:xfrm>
              <a:prstGeom prst="line">
                <a:avLst/>
              </a:prstGeom>
              <a:noFill/>
              <a:ln w="19050">
                <a:solidFill>
                  <a:schemeClr val="tx2"/>
                </a:solidFill>
                <a:round/>
                <a:headEnd/>
                <a:tailEnd/>
              </a:ln>
            </p:spPr>
            <p:txBody>
              <a:bodyPr/>
              <a:lstStyle/>
              <a:p>
                <a:endParaRPr lang="en-US"/>
              </a:p>
            </p:txBody>
          </p:sp>
          <p:sp>
            <p:nvSpPr>
              <p:cNvPr id="88092" name="Line 50"/>
              <p:cNvSpPr>
                <a:spLocks noChangeShapeType="1"/>
              </p:cNvSpPr>
              <p:nvPr/>
            </p:nvSpPr>
            <p:spPr bwMode="auto">
              <a:xfrm flipV="1">
                <a:off x="4176" y="2688"/>
                <a:ext cx="96" cy="48"/>
              </a:xfrm>
              <a:prstGeom prst="line">
                <a:avLst/>
              </a:prstGeom>
              <a:noFill/>
              <a:ln w="19050">
                <a:solidFill>
                  <a:schemeClr val="tx2"/>
                </a:solidFill>
                <a:round/>
                <a:headEnd/>
                <a:tailEnd/>
              </a:ln>
            </p:spPr>
            <p:txBody>
              <a:bodyPr/>
              <a:lstStyle/>
              <a:p>
                <a:endParaRPr lang="en-US"/>
              </a:p>
            </p:txBody>
          </p:sp>
          <p:sp>
            <p:nvSpPr>
              <p:cNvPr id="88093" name="Line 51"/>
              <p:cNvSpPr>
                <a:spLocks noChangeShapeType="1"/>
              </p:cNvSpPr>
              <p:nvPr/>
            </p:nvSpPr>
            <p:spPr bwMode="auto">
              <a:xfrm flipV="1">
                <a:off x="4272" y="2592"/>
                <a:ext cx="96" cy="48"/>
              </a:xfrm>
              <a:prstGeom prst="line">
                <a:avLst/>
              </a:prstGeom>
              <a:noFill/>
              <a:ln w="19050">
                <a:solidFill>
                  <a:schemeClr val="tx2"/>
                </a:solidFill>
                <a:round/>
                <a:headEnd/>
                <a:tailEnd/>
              </a:ln>
            </p:spPr>
            <p:txBody>
              <a:bodyPr/>
              <a:lstStyle/>
              <a:p>
                <a:endParaRPr lang="en-US"/>
              </a:p>
            </p:txBody>
          </p:sp>
        </p:grpSp>
        <p:sp>
          <p:nvSpPr>
            <p:cNvPr id="88084" name="AutoShape 60"/>
            <p:cNvSpPr>
              <a:spLocks/>
            </p:cNvSpPr>
            <p:nvPr/>
          </p:nvSpPr>
          <p:spPr bwMode="auto">
            <a:xfrm>
              <a:off x="4560" y="3312"/>
              <a:ext cx="1488" cy="384"/>
            </a:xfrm>
            <a:prstGeom prst="accentCallout2">
              <a:avLst>
                <a:gd name="adj1" fmla="val 18750"/>
                <a:gd name="adj2" fmla="val -3227"/>
                <a:gd name="adj3" fmla="val 18750"/>
                <a:gd name="adj4" fmla="val -9139"/>
                <a:gd name="adj5" fmla="val -159116"/>
                <a:gd name="adj6" fmla="val -15255"/>
              </a:avLst>
            </a:prstGeom>
            <a:noFill/>
            <a:ln w="9525">
              <a:solidFill>
                <a:schemeClr val="tx1"/>
              </a:solidFill>
              <a:miter lim="800000"/>
              <a:headEnd/>
              <a:tailEnd/>
            </a:ln>
          </p:spPr>
          <p:txBody>
            <a:bodyPr/>
            <a:lstStyle/>
            <a:p>
              <a:r>
                <a:rPr lang="en-US">
                  <a:latin typeface="Rockwell" pitchFamily="18" charset="0"/>
                </a:rPr>
                <a:t>Adventitious Roots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37621"/>
                                        </p:tgtEl>
                                        <p:attrNameLst>
                                          <p:attrName>style.visibility</p:attrName>
                                        </p:attrNameLst>
                                      </p:cBhvr>
                                      <p:to>
                                        <p:strVal val="visible"/>
                                      </p:to>
                                    </p:set>
                                    <p:anim calcmode="lin" valueType="num">
                                      <p:cBhvr>
                                        <p:cTn id="7" dur="500" fill="hold"/>
                                        <p:tgtEl>
                                          <p:spTgt spid="237621"/>
                                        </p:tgtEl>
                                        <p:attrNameLst>
                                          <p:attrName>ppt_w</p:attrName>
                                        </p:attrNameLst>
                                      </p:cBhvr>
                                      <p:tavLst>
                                        <p:tav tm="0">
                                          <p:val>
                                            <p:strVal val="#ppt_w*2.5"/>
                                          </p:val>
                                        </p:tav>
                                        <p:tav tm="100000">
                                          <p:val>
                                            <p:strVal val="#ppt_w"/>
                                          </p:val>
                                        </p:tav>
                                      </p:tavLst>
                                    </p:anim>
                                    <p:anim calcmode="lin" valueType="num">
                                      <p:cBhvr>
                                        <p:cTn id="8" dur="500" fill="hold"/>
                                        <p:tgtEl>
                                          <p:spTgt spid="237621"/>
                                        </p:tgtEl>
                                        <p:attrNameLst>
                                          <p:attrName>ppt_h</p:attrName>
                                        </p:attrNameLst>
                                      </p:cBhvr>
                                      <p:tavLst>
                                        <p:tav tm="0">
                                          <p:val>
                                            <p:strVal val="#ppt_h*0.01"/>
                                          </p:val>
                                        </p:tav>
                                        <p:tav tm="100000">
                                          <p:val>
                                            <p:strVal val="#ppt_h"/>
                                          </p:val>
                                        </p:tav>
                                      </p:tavLst>
                                    </p:anim>
                                    <p:anim calcmode="lin" valueType="num">
                                      <p:cBhvr>
                                        <p:cTn id="9" dur="500" fill="hold"/>
                                        <p:tgtEl>
                                          <p:spTgt spid="237621"/>
                                        </p:tgtEl>
                                        <p:attrNameLst>
                                          <p:attrName>ppt_x</p:attrName>
                                        </p:attrNameLst>
                                      </p:cBhvr>
                                      <p:tavLst>
                                        <p:tav tm="0">
                                          <p:val>
                                            <p:strVal val="#ppt_x"/>
                                          </p:val>
                                        </p:tav>
                                        <p:tav tm="100000">
                                          <p:val>
                                            <p:strVal val="#ppt_x"/>
                                          </p:val>
                                        </p:tav>
                                      </p:tavLst>
                                    </p:anim>
                                    <p:anim calcmode="lin" valueType="num">
                                      <p:cBhvr>
                                        <p:cTn id="10" dur="500" fill="hold"/>
                                        <p:tgtEl>
                                          <p:spTgt spid="237621"/>
                                        </p:tgtEl>
                                        <p:attrNameLst>
                                          <p:attrName>ppt_y</p:attrName>
                                        </p:attrNameLst>
                                      </p:cBhvr>
                                      <p:tavLst>
                                        <p:tav tm="0">
                                          <p:val>
                                            <p:strVal val="#ppt_h+1"/>
                                          </p:val>
                                        </p:tav>
                                        <p:tav tm="100000">
                                          <p:val>
                                            <p:strVal val="#ppt_y"/>
                                          </p:val>
                                        </p:tav>
                                      </p:tavLst>
                                    </p:anim>
                                    <p:animEffect transition="in" filter="fade">
                                      <p:cBhvr>
                                        <p:cTn id="11" dur="500"/>
                                        <p:tgtEl>
                                          <p:spTgt spid="2376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6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oleus cut up"/>
          <p:cNvPicPr>
            <a:picLocks noChangeAspect="1" noChangeArrowheads="1"/>
          </p:cNvPicPr>
          <p:nvPr/>
        </p:nvPicPr>
        <p:blipFill>
          <a:blip r:embed="rId4" cstate="print"/>
          <a:srcRect/>
          <a:stretch>
            <a:fillRect/>
          </a:stretch>
        </p:blipFill>
        <p:spPr bwMode="auto">
          <a:xfrm>
            <a:off x="990600" y="1676400"/>
            <a:ext cx="7239000" cy="4911725"/>
          </a:xfrm>
          <a:prstGeom prst="rect">
            <a:avLst/>
          </a:prstGeom>
          <a:noFill/>
          <a:ln w="38100">
            <a:solidFill>
              <a:schemeClr val="tx1"/>
            </a:solidFill>
            <a:miter lim="800000"/>
            <a:headEnd/>
            <a:tailEnd/>
          </a:ln>
        </p:spPr>
      </p:pic>
      <p:sp>
        <p:nvSpPr>
          <p:cNvPr id="297987" name="Rectangle 3"/>
          <p:cNvSpPr>
            <a:spLocks noGrp="1" noChangeArrowheads="1"/>
          </p:cNvSpPr>
          <p:nvPr>
            <p:ph type="title"/>
          </p:nvPr>
        </p:nvSpPr>
        <p:spPr/>
        <p:txBody>
          <a:bodyPr/>
          <a:lstStyle/>
          <a:p>
            <a:pPr marL="54864" indent="0" eaLnBrk="1" fontAlgn="auto" hangingPunct="1">
              <a:spcAft>
                <a:spcPts val="0"/>
              </a:spcAft>
              <a:defRPr/>
            </a:pPr>
            <a:r>
              <a:rPr lang="en-US">
                <a:solidFill>
                  <a:schemeClr val="tx2">
                    <a:tint val="100000"/>
                    <a:shade val="90000"/>
                    <a:satMod val="250000"/>
                    <a:alpha val="100000"/>
                  </a:schemeClr>
                </a:solidFill>
              </a:rPr>
              <a:t>Cuttings</a:t>
            </a:r>
          </a:p>
        </p:txBody>
      </p:sp>
    </p:spTree>
  </p:cSld>
  <p:clrMapOvr>
    <a:masterClrMapping/>
  </p:clrMapOvr>
  <p:transition>
    <p:blinds dir="vert"/>
    <p:sndAc>
      <p:stSnd>
        <p:snd r:embed="rId3" name="laser.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marL="54864" indent="0" eaLnBrk="1" fontAlgn="auto" hangingPunct="1">
              <a:spcAft>
                <a:spcPts val="0"/>
              </a:spcAft>
              <a:defRPr/>
            </a:pPr>
            <a:endParaRPr lang="en-US">
              <a:solidFill>
                <a:schemeClr val="tx2">
                  <a:tint val="100000"/>
                  <a:shade val="90000"/>
                  <a:satMod val="250000"/>
                  <a:alpha val="100000"/>
                </a:schemeClr>
              </a:solidFill>
            </a:endParaRPr>
          </a:p>
        </p:txBody>
      </p:sp>
      <p:pic>
        <p:nvPicPr>
          <p:cNvPr id="62467" name="Picture 3" descr="july 8 2004 023"/>
          <p:cNvPicPr>
            <a:picLocks noGrp="1" noChangeAspect="1" noChangeArrowheads="1"/>
          </p:cNvPicPr>
          <p:nvPr>
            <p:ph idx="1"/>
          </p:nvPr>
        </p:nvPicPr>
        <p:blipFill>
          <a:blip r:embed="rId4" cstate="print"/>
          <a:srcRect/>
          <a:stretch>
            <a:fillRect/>
          </a:stretch>
        </p:blipFill>
        <p:spPr>
          <a:xfrm>
            <a:off x="0" y="0"/>
            <a:ext cx="9144000" cy="6858000"/>
          </a:xfrm>
        </p:spPr>
      </p:pic>
    </p:spTree>
  </p:cSld>
  <p:clrMapOvr>
    <a:masterClrMapping/>
  </p:clrMapOvr>
  <p:transition>
    <p:sndAc>
      <p:stSnd>
        <p:snd r:embed="rId3" name="laser.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MVC-009L"/>
          <p:cNvPicPr>
            <a:picLocks noChangeAspect="1" noChangeArrowheads="1"/>
          </p:cNvPicPr>
          <p:nvPr/>
        </p:nvPicPr>
        <p:blipFill>
          <a:blip r:embed="rId4" cstate="print"/>
          <a:srcRect/>
          <a:stretch>
            <a:fillRect/>
          </a:stretch>
        </p:blipFill>
        <p:spPr bwMode="auto">
          <a:xfrm>
            <a:off x="0" y="0"/>
            <a:ext cx="5143500" cy="6858000"/>
          </a:xfrm>
          <a:prstGeom prst="rect">
            <a:avLst/>
          </a:prstGeom>
          <a:noFill/>
          <a:ln w="38100">
            <a:solidFill>
              <a:schemeClr val="tx1"/>
            </a:solidFill>
            <a:miter lim="800000"/>
            <a:headEnd/>
            <a:tailEnd/>
          </a:ln>
        </p:spPr>
      </p:pic>
      <p:sp>
        <p:nvSpPr>
          <p:cNvPr id="300035" name="Rectangle 3"/>
          <p:cNvSpPr>
            <a:spLocks noGrp="1" noChangeArrowheads="1"/>
          </p:cNvSpPr>
          <p:nvPr>
            <p:ph type="title"/>
          </p:nvPr>
        </p:nvSpPr>
        <p:spPr/>
        <p:txBody>
          <a:bodyPr/>
          <a:lstStyle/>
          <a:p>
            <a:pPr marL="54864" indent="0" eaLnBrk="1" fontAlgn="auto" hangingPunct="1">
              <a:spcAft>
                <a:spcPts val="0"/>
              </a:spcAft>
              <a:defRPr/>
            </a:pPr>
            <a:endParaRPr lang="en-US">
              <a:solidFill>
                <a:schemeClr val="tx2">
                  <a:tint val="100000"/>
                  <a:shade val="90000"/>
                  <a:satMod val="250000"/>
                  <a:alpha val="100000"/>
                </a:schemeClr>
              </a:solidFill>
            </a:endParaRPr>
          </a:p>
        </p:txBody>
      </p:sp>
      <p:sp>
        <p:nvSpPr>
          <p:cNvPr id="90116" name="Rectangle 4"/>
          <p:cNvSpPr>
            <a:spLocks noGrp="1" noChangeArrowheads="1"/>
          </p:cNvSpPr>
          <p:nvPr>
            <p:ph sz="half" idx="1"/>
          </p:nvPr>
        </p:nvSpPr>
        <p:spPr>
          <a:xfrm>
            <a:off x="457200" y="1646238"/>
            <a:ext cx="4038600" cy="4525962"/>
          </a:xfrm>
        </p:spPr>
        <p:txBody>
          <a:bodyPr/>
          <a:lstStyle/>
          <a:p>
            <a:pPr eaLnBrk="1" hangingPunct="1"/>
            <a:endParaRPr lang="en-US" smtClean="0"/>
          </a:p>
        </p:txBody>
      </p:sp>
      <p:sp>
        <p:nvSpPr>
          <p:cNvPr id="90117" name="Rectangle 5"/>
          <p:cNvSpPr>
            <a:spLocks noGrp="1" noChangeArrowheads="1"/>
          </p:cNvSpPr>
          <p:nvPr>
            <p:ph sz="half" idx="2"/>
          </p:nvPr>
        </p:nvSpPr>
        <p:spPr>
          <a:xfrm>
            <a:off x="5334000" y="1719263"/>
            <a:ext cx="3657600" cy="4411662"/>
          </a:xfrm>
        </p:spPr>
        <p:txBody>
          <a:bodyPr/>
          <a:lstStyle/>
          <a:p>
            <a:pPr eaLnBrk="1" hangingPunct="1"/>
            <a:r>
              <a:rPr lang="en-US" smtClean="0"/>
              <a:t>Cane/Shoot Cutting</a:t>
            </a:r>
          </a:p>
          <a:p>
            <a:pPr lvl="1" eaLnBrk="1" hangingPunct="1"/>
            <a:r>
              <a:rPr lang="en-US" smtClean="0"/>
              <a:t>Leaves</a:t>
            </a:r>
          </a:p>
          <a:p>
            <a:pPr lvl="1" eaLnBrk="1" hangingPunct="1"/>
            <a:r>
              <a:rPr lang="en-US" smtClean="0"/>
              <a:t>Stems</a:t>
            </a:r>
          </a:p>
          <a:p>
            <a:pPr lvl="1" eaLnBrk="1" hangingPunct="1"/>
            <a:r>
              <a:rPr lang="en-US" smtClean="0"/>
              <a:t>Buds</a:t>
            </a:r>
          </a:p>
        </p:txBody>
      </p:sp>
      <p:pic>
        <p:nvPicPr>
          <p:cNvPr id="300038" name="Picture 6" descr="dumbcane1"/>
          <p:cNvPicPr>
            <a:picLocks noChangeAspect="1" noChangeArrowheads="1"/>
          </p:cNvPicPr>
          <p:nvPr/>
        </p:nvPicPr>
        <p:blipFill>
          <a:blip r:embed="rId5" cstate="print"/>
          <a:srcRect/>
          <a:stretch>
            <a:fillRect/>
          </a:stretch>
        </p:blipFill>
        <p:spPr bwMode="auto">
          <a:xfrm>
            <a:off x="6934200" y="2568575"/>
            <a:ext cx="2538413" cy="4289425"/>
          </a:xfrm>
          <a:prstGeom prst="rect">
            <a:avLst/>
          </a:prstGeom>
          <a:noFill/>
          <a:ln w="38100">
            <a:solidFill>
              <a:schemeClr val="tx1"/>
            </a:solidFill>
            <a:miter lim="800000"/>
            <a:headEnd/>
            <a:tailEnd/>
          </a:ln>
        </p:spPr>
      </p:pic>
    </p:spTree>
  </p:cSld>
  <p:clrMapOvr>
    <a:masterClrMapping/>
  </p:clrMapOvr>
  <p:transition>
    <p:blinds dir="vert"/>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0038"/>
                                        </p:tgtEl>
                                        <p:attrNameLst>
                                          <p:attrName>style.visibility</p:attrName>
                                        </p:attrNameLst>
                                      </p:cBhvr>
                                      <p:to>
                                        <p:strVal val="visible"/>
                                      </p:to>
                                    </p:set>
                                    <p:anim calcmode="lin" valueType="num">
                                      <p:cBhvr additive="base">
                                        <p:cTn id="7" dur="500" fill="hold"/>
                                        <p:tgtEl>
                                          <p:spTgt spid="300038"/>
                                        </p:tgtEl>
                                        <p:attrNameLst>
                                          <p:attrName>ppt_x</p:attrName>
                                        </p:attrNameLst>
                                      </p:cBhvr>
                                      <p:tavLst>
                                        <p:tav tm="0">
                                          <p:val>
                                            <p:strVal val="#ppt_x"/>
                                          </p:val>
                                        </p:tav>
                                        <p:tav tm="100000">
                                          <p:val>
                                            <p:strVal val="#ppt_x"/>
                                          </p:val>
                                        </p:tav>
                                      </p:tavLst>
                                    </p:anim>
                                    <p:anim calcmode="lin" valueType="num">
                                      <p:cBhvr additive="base">
                                        <p:cTn id="8" dur="500" fill="hold"/>
                                        <p:tgtEl>
                                          <p:spTgt spid="300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tx2">
                    <a:tint val="100000"/>
                    <a:shade val="90000"/>
                    <a:satMod val="250000"/>
                    <a:alpha val="100000"/>
                  </a:schemeClr>
                </a:solidFill>
              </a:rPr>
              <a:t>Cuttings: Leaf</a:t>
            </a:r>
          </a:p>
        </p:txBody>
      </p:sp>
      <p:sp>
        <p:nvSpPr>
          <p:cNvPr id="91139" name="Line 3"/>
          <p:cNvSpPr>
            <a:spLocks noChangeShapeType="1"/>
          </p:cNvSpPr>
          <p:nvPr/>
        </p:nvSpPr>
        <p:spPr bwMode="auto">
          <a:xfrm flipH="1">
            <a:off x="1219200" y="2438400"/>
            <a:ext cx="1219200" cy="3505200"/>
          </a:xfrm>
          <a:prstGeom prst="line">
            <a:avLst/>
          </a:prstGeom>
          <a:noFill/>
          <a:ln w="76200">
            <a:solidFill>
              <a:schemeClr val="accent2"/>
            </a:solidFill>
            <a:round/>
            <a:headEnd/>
            <a:tailEnd/>
          </a:ln>
        </p:spPr>
        <p:txBody>
          <a:bodyPr/>
          <a:lstStyle/>
          <a:p>
            <a:endParaRPr lang="en-US"/>
          </a:p>
        </p:txBody>
      </p:sp>
      <p:sp>
        <p:nvSpPr>
          <p:cNvPr id="91140" name="Oval 4"/>
          <p:cNvSpPr>
            <a:spLocks noChangeArrowheads="1"/>
          </p:cNvSpPr>
          <p:nvPr/>
        </p:nvSpPr>
        <p:spPr bwMode="auto">
          <a:xfrm>
            <a:off x="2362200" y="2362200"/>
            <a:ext cx="152400" cy="152400"/>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sp>
        <p:nvSpPr>
          <p:cNvPr id="91141" name="Oval 5"/>
          <p:cNvSpPr>
            <a:spLocks noChangeArrowheads="1"/>
          </p:cNvSpPr>
          <p:nvPr/>
        </p:nvSpPr>
        <p:spPr bwMode="auto">
          <a:xfrm>
            <a:off x="2133600" y="3276600"/>
            <a:ext cx="152400" cy="152400"/>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sp>
        <p:nvSpPr>
          <p:cNvPr id="91142" name="Oval 6"/>
          <p:cNvSpPr>
            <a:spLocks noChangeArrowheads="1"/>
          </p:cNvSpPr>
          <p:nvPr/>
        </p:nvSpPr>
        <p:spPr bwMode="auto">
          <a:xfrm>
            <a:off x="1676400" y="4038600"/>
            <a:ext cx="152400" cy="152400"/>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sp>
        <p:nvSpPr>
          <p:cNvPr id="91143" name="Oval 7"/>
          <p:cNvSpPr>
            <a:spLocks noChangeArrowheads="1"/>
          </p:cNvSpPr>
          <p:nvPr/>
        </p:nvSpPr>
        <p:spPr bwMode="auto">
          <a:xfrm>
            <a:off x="1524000" y="5029200"/>
            <a:ext cx="152400" cy="152400"/>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grpSp>
        <p:nvGrpSpPr>
          <p:cNvPr id="2" name="Group 8"/>
          <p:cNvGrpSpPr>
            <a:grpSpLocks/>
          </p:cNvGrpSpPr>
          <p:nvPr/>
        </p:nvGrpSpPr>
        <p:grpSpPr bwMode="auto">
          <a:xfrm>
            <a:off x="2133600" y="3124200"/>
            <a:ext cx="1981200" cy="457200"/>
            <a:chOff x="1344" y="1968"/>
            <a:chExt cx="1248" cy="288"/>
          </a:xfrm>
        </p:grpSpPr>
        <p:sp>
          <p:nvSpPr>
            <p:cNvPr id="91176" name="Oval 9" descr="Trellis"/>
            <p:cNvSpPr>
              <a:spLocks noChangeArrowheads="1"/>
            </p:cNvSpPr>
            <p:nvPr/>
          </p:nvSpPr>
          <p:spPr bwMode="auto">
            <a:xfrm rot="-238349">
              <a:off x="1536" y="1968"/>
              <a:ext cx="1056" cy="288"/>
            </a:xfrm>
            <a:prstGeom prst="ellipse">
              <a:avLst/>
            </a:prstGeom>
            <a:pattFill prst="trellis">
              <a:fgClr>
                <a:schemeClr val="accent2"/>
              </a:fgClr>
              <a:bgClr>
                <a:schemeClr val="bg1"/>
              </a:bgClr>
            </a:pattFill>
            <a:ln w="9525">
              <a:solidFill>
                <a:schemeClr val="tx1"/>
              </a:solidFill>
              <a:round/>
              <a:headEnd/>
              <a:tailEnd/>
            </a:ln>
          </p:spPr>
          <p:txBody>
            <a:bodyPr wrap="none" anchor="ctr"/>
            <a:lstStyle/>
            <a:p>
              <a:endParaRPr lang="en-US">
                <a:latin typeface="Rockwell" pitchFamily="18" charset="0"/>
              </a:endParaRPr>
            </a:p>
          </p:txBody>
        </p:sp>
        <p:sp>
          <p:nvSpPr>
            <p:cNvPr id="91177" name="Line 10"/>
            <p:cNvSpPr>
              <a:spLocks noChangeShapeType="1"/>
            </p:cNvSpPr>
            <p:nvPr/>
          </p:nvSpPr>
          <p:spPr bwMode="auto">
            <a:xfrm flipV="1">
              <a:off x="1344" y="2112"/>
              <a:ext cx="912" cy="48"/>
            </a:xfrm>
            <a:prstGeom prst="line">
              <a:avLst/>
            </a:prstGeom>
            <a:noFill/>
            <a:ln w="38100">
              <a:solidFill>
                <a:srgbClr val="800000"/>
              </a:solidFill>
              <a:round/>
              <a:headEnd/>
              <a:tailEnd/>
            </a:ln>
          </p:spPr>
          <p:txBody>
            <a:bodyPr/>
            <a:lstStyle/>
            <a:p>
              <a:endParaRPr lang="en-US"/>
            </a:p>
          </p:txBody>
        </p:sp>
      </p:grpSp>
      <p:grpSp>
        <p:nvGrpSpPr>
          <p:cNvPr id="3" name="Group 11"/>
          <p:cNvGrpSpPr>
            <a:grpSpLocks/>
          </p:cNvGrpSpPr>
          <p:nvPr/>
        </p:nvGrpSpPr>
        <p:grpSpPr bwMode="auto">
          <a:xfrm>
            <a:off x="1524000" y="4876800"/>
            <a:ext cx="1981200" cy="457200"/>
            <a:chOff x="960" y="3072"/>
            <a:chExt cx="1248" cy="288"/>
          </a:xfrm>
        </p:grpSpPr>
        <p:sp>
          <p:nvSpPr>
            <p:cNvPr id="91174" name="Oval 12" descr="Trellis"/>
            <p:cNvSpPr>
              <a:spLocks noChangeArrowheads="1"/>
            </p:cNvSpPr>
            <p:nvPr/>
          </p:nvSpPr>
          <p:spPr bwMode="auto">
            <a:xfrm rot="-238349">
              <a:off x="1152" y="3072"/>
              <a:ext cx="1056" cy="288"/>
            </a:xfrm>
            <a:prstGeom prst="ellipse">
              <a:avLst/>
            </a:prstGeom>
            <a:pattFill prst="trellis">
              <a:fgClr>
                <a:schemeClr val="accent2"/>
              </a:fgClr>
              <a:bgClr>
                <a:schemeClr val="bg1"/>
              </a:bgClr>
            </a:pattFill>
            <a:ln w="9525">
              <a:solidFill>
                <a:schemeClr val="tx1"/>
              </a:solidFill>
              <a:round/>
              <a:headEnd/>
              <a:tailEnd/>
            </a:ln>
          </p:spPr>
          <p:txBody>
            <a:bodyPr wrap="none" anchor="ctr"/>
            <a:lstStyle/>
            <a:p>
              <a:endParaRPr lang="en-US">
                <a:latin typeface="Rockwell" pitchFamily="18" charset="0"/>
              </a:endParaRPr>
            </a:p>
          </p:txBody>
        </p:sp>
        <p:sp>
          <p:nvSpPr>
            <p:cNvPr id="91175" name="Line 13"/>
            <p:cNvSpPr>
              <a:spLocks noChangeShapeType="1"/>
            </p:cNvSpPr>
            <p:nvPr/>
          </p:nvSpPr>
          <p:spPr bwMode="auto">
            <a:xfrm flipV="1">
              <a:off x="960" y="3216"/>
              <a:ext cx="912" cy="48"/>
            </a:xfrm>
            <a:prstGeom prst="line">
              <a:avLst/>
            </a:prstGeom>
            <a:noFill/>
            <a:ln w="38100">
              <a:solidFill>
                <a:srgbClr val="800000"/>
              </a:solidFill>
              <a:round/>
              <a:headEnd/>
              <a:tailEnd/>
            </a:ln>
          </p:spPr>
          <p:txBody>
            <a:bodyPr/>
            <a:lstStyle/>
            <a:p>
              <a:endParaRPr lang="en-US"/>
            </a:p>
          </p:txBody>
        </p:sp>
      </p:grpSp>
      <p:grpSp>
        <p:nvGrpSpPr>
          <p:cNvPr id="4" name="Group 14"/>
          <p:cNvGrpSpPr>
            <a:grpSpLocks/>
          </p:cNvGrpSpPr>
          <p:nvPr/>
        </p:nvGrpSpPr>
        <p:grpSpPr bwMode="auto">
          <a:xfrm rot="-8692670">
            <a:off x="-76200" y="3505200"/>
            <a:ext cx="1981200" cy="457200"/>
            <a:chOff x="960" y="3072"/>
            <a:chExt cx="1248" cy="288"/>
          </a:xfrm>
        </p:grpSpPr>
        <p:sp>
          <p:nvSpPr>
            <p:cNvPr id="91172" name="Oval 15" descr="Trellis"/>
            <p:cNvSpPr>
              <a:spLocks noChangeArrowheads="1"/>
            </p:cNvSpPr>
            <p:nvPr/>
          </p:nvSpPr>
          <p:spPr bwMode="auto">
            <a:xfrm rot="-238349">
              <a:off x="1152" y="3072"/>
              <a:ext cx="1056" cy="288"/>
            </a:xfrm>
            <a:prstGeom prst="ellipse">
              <a:avLst/>
            </a:prstGeom>
            <a:pattFill prst="trellis">
              <a:fgClr>
                <a:schemeClr val="accent2"/>
              </a:fgClr>
              <a:bgClr>
                <a:schemeClr val="bg1"/>
              </a:bgClr>
            </a:pattFill>
            <a:ln w="9525">
              <a:solidFill>
                <a:schemeClr val="tx1"/>
              </a:solidFill>
              <a:round/>
              <a:headEnd/>
              <a:tailEnd/>
            </a:ln>
          </p:spPr>
          <p:txBody>
            <a:bodyPr wrap="none" anchor="ctr"/>
            <a:lstStyle/>
            <a:p>
              <a:endParaRPr lang="en-US">
                <a:latin typeface="Rockwell" pitchFamily="18" charset="0"/>
              </a:endParaRPr>
            </a:p>
          </p:txBody>
        </p:sp>
        <p:sp>
          <p:nvSpPr>
            <p:cNvPr id="91173" name="Line 16"/>
            <p:cNvSpPr>
              <a:spLocks noChangeShapeType="1"/>
            </p:cNvSpPr>
            <p:nvPr/>
          </p:nvSpPr>
          <p:spPr bwMode="auto">
            <a:xfrm flipV="1">
              <a:off x="960" y="3216"/>
              <a:ext cx="912" cy="48"/>
            </a:xfrm>
            <a:prstGeom prst="line">
              <a:avLst/>
            </a:prstGeom>
            <a:noFill/>
            <a:ln w="38100">
              <a:solidFill>
                <a:srgbClr val="800000"/>
              </a:solidFill>
              <a:round/>
              <a:headEnd/>
              <a:tailEnd/>
            </a:ln>
          </p:spPr>
          <p:txBody>
            <a:bodyPr/>
            <a:lstStyle/>
            <a:p>
              <a:endParaRPr lang="en-US"/>
            </a:p>
          </p:txBody>
        </p:sp>
      </p:grpSp>
      <p:grpSp>
        <p:nvGrpSpPr>
          <p:cNvPr id="5" name="Group 21"/>
          <p:cNvGrpSpPr>
            <a:grpSpLocks/>
          </p:cNvGrpSpPr>
          <p:nvPr/>
        </p:nvGrpSpPr>
        <p:grpSpPr bwMode="auto">
          <a:xfrm>
            <a:off x="7162800" y="3200400"/>
            <a:ext cx="1981200" cy="457200"/>
            <a:chOff x="1344" y="1968"/>
            <a:chExt cx="1248" cy="288"/>
          </a:xfrm>
        </p:grpSpPr>
        <p:sp>
          <p:nvSpPr>
            <p:cNvPr id="91170" name="Oval 22" descr="Trellis"/>
            <p:cNvSpPr>
              <a:spLocks noChangeArrowheads="1"/>
            </p:cNvSpPr>
            <p:nvPr/>
          </p:nvSpPr>
          <p:spPr bwMode="auto">
            <a:xfrm rot="-238349">
              <a:off x="1536" y="1968"/>
              <a:ext cx="1056" cy="288"/>
            </a:xfrm>
            <a:prstGeom prst="ellipse">
              <a:avLst/>
            </a:prstGeom>
            <a:pattFill prst="trellis">
              <a:fgClr>
                <a:schemeClr val="accent2"/>
              </a:fgClr>
              <a:bgClr>
                <a:schemeClr val="bg1"/>
              </a:bgClr>
            </a:pattFill>
            <a:ln w="9525">
              <a:solidFill>
                <a:schemeClr val="tx1"/>
              </a:solidFill>
              <a:round/>
              <a:headEnd/>
              <a:tailEnd/>
            </a:ln>
          </p:spPr>
          <p:txBody>
            <a:bodyPr wrap="none" anchor="ctr"/>
            <a:lstStyle/>
            <a:p>
              <a:endParaRPr lang="en-US">
                <a:latin typeface="Rockwell" pitchFamily="18" charset="0"/>
              </a:endParaRPr>
            </a:p>
          </p:txBody>
        </p:sp>
        <p:sp>
          <p:nvSpPr>
            <p:cNvPr id="91171" name="Line 23"/>
            <p:cNvSpPr>
              <a:spLocks noChangeShapeType="1"/>
            </p:cNvSpPr>
            <p:nvPr/>
          </p:nvSpPr>
          <p:spPr bwMode="auto">
            <a:xfrm flipV="1">
              <a:off x="1344" y="2112"/>
              <a:ext cx="912" cy="48"/>
            </a:xfrm>
            <a:prstGeom prst="line">
              <a:avLst/>
            </a:prstGeom>
            <a:noFill/>
            <a:ln w="38100">
              <a:solidFill>
                <a:srgbClr val="800000"/>
              </a:solidFill>
              <a:round/>
              <a:headEnd/>
              <a:tailEnd/>
            </a:ln>
          </p:spPr>
          <p:txBody>
            <a:bodyPr/>
            <a:lstStyle/>
            <a:p>
              <a:endParaRPr lang="en-US"/>
            </a:p>
          </p:txBody>
        </p:sp>
      </p:grpSp>
      <p:sp>
        <p:nvSpPr>
          <p:cNvPr id="290841" name="Line 25"/>
          <p:cNvSpPr>
            <a:spLocks noChangeShapeType="1"/>
          </p:cNvSpPr>
          <p:nvPr/>
        </p:nvSpPr>
        <p:spPr bwMode="auto">
          <a:xfrm>
            <a:off x="2286000" y="3048000"/>
            <a:ext cx="304800" cy="990600"/>
          </a:xfrm>
          <a:prstGeom prst="line">
            <a:avLst/>
          </a:prstGeom>
          <a:noFill/>
          <a:ln w="38100">
            <a:solidFill>
              <a:srgbClr val="FF0000"/>
            </a:solidFill>
            <a:prstDash val="sysDot"/>
            <a:round/>
            <a:headEnd/>
            <a:tailEnd/>
          </a:ln>
        </p:spPr>
        <p:txBody>
          <a:bodyPr/>
          <a:lstStyle/>
          <a:p>
            <a:endParaRPr lang="en-US"/>
          </a:p>
        </p:txBody>
      </p:sp>
      <p:sp>
        <p:nvSpPr>
          <p:cNvPr id="91149" name="AutoShape 26"/>
          <p:cNvSpPr>
            <a:spLocks noChangeArrowheads="1"/>
          </p:cNvSpPr>
          <p:nvPr/>
        </p:nvSpPr>
        <p:spPr bwMode="auto">
          <a:xfrm>
            <a:off x="4419600" y="3048000"/>
            <a:ext cx="1371600" cy="1066800"/>
          </a:xfrm>
          <a:prstGeom prst="rightArrow">
            <a:avLst>
              <a:gd name="adj1" fmla="val 50000"/>
              <a:gd name="adj2" fmla="val 32143"/>
            </a:avLst>
          </a:prstGeom>
          <a:noFill/>
          <a:ln w="38100">
            <a:solidFill>
              <a:schemeClr val="folHlink"/>
            </a:solidFill>
            <a:miter lim="800000"/>
            <a:headEnd/>
            <a:tailEnd/>
          </a:ln>
        </p:spPr>
        <p:txBody>
          <a:bodyPr wrap="none" anchor="ctr"/>
          <a:lstStyle/>
          <a:p>
            <a:endParaRPr lang="en-US">
              <a:latin typeface="Rockwell" pitchFamily="18" charset="0"/>
            </a:endParaRPr>
          </a:p>
        </p:txBody>
      </p:sp>
      <p:sp>
        <p:nvSpPr>
          <p:cNvPr id="91150" name="AutoShape 27"/>
          <p:cNvSpPr>
            <a:spLocks/>
          </p:cNvSpPr>
          <p:nvPr/>
        </p:nvSpPr>
        <p:spPr bwMode="auto">
          <a:xfrm>
            <a:off x="0" y="2514600"/>
            <a:ext cx="1524000" cy="609600"/>
          </a:xfrm>
          <a:prstGeom prst="accentCallout2">
            <a:avLst>
              <a:gd name="adj1" fmla="val 18750"/>
              <a:gd name="adj2" fmla="val 105000"/>
              <a:gd name="adj3" fmla="val 18750"/>
              <a:gd name="adj4" fmla="val 124583"/>
              <a:gd name="adj5" fmla="val 125000"/>
              <a:gd name="adj6" fmla="val 145000"/>
            </a:avLst>
          </a:prstGeom>
          <a:noFill/>
          <a:ln w="9525">
            <a:solidFill>
              <a:schemeClr val="tx1"/>
            </a:solidFill>
            <a:miter lim="800000"/>
            <a:headEnd/>
            <a:tailEnd/>
          </a:ln>
        </p:spPr>
        <p:txBody>
          <a:bodyPr/>
          <a:lstStyle/>
          <a:p>
            <a:pPr algn="r"/>
            <a:r>
              <a:rPr lang="en-US">
                <a:latin typeface="Rockwell" pitchFamily="18" charset="0"/>
              </a:rPr>
              <a:t>Axillary Bud</a:t>
            </a:r>
          </a:p>
        </p:txBody>
      </p:sp>
      <p:sp>
        <p:nvSpPr>
          <p:cNvPr id="91151" name="AutoShape 28"/>
          <p:cNvSpPr>
            <a:spLocks/>
          </p:cNvSpPr>
          <p:nvPr/>
        </p:nvSpPr>
        <p:spPr bwMode="auto">
          <a:xfrm>
            <a:off x="-381000" y="1752600"/>
            <a:ext cx="1905000" cy="609600"/>
          </a:xfrm>
          <a:prstGeom prst="accentCallout2">
            <a:avLst>
              <a:gd name="adj1" fmla="val 18750"/>
              <a:gd name="adj2" fmla="val 104000"/>
              <a:gd name="adj3" fmla="val 18750"/>
              <a:gd name="adj4" fmla="val 124750"/>
              <a:gd name="adj5" fmla="val 109375"/>
              <a:gd name="adj6" fmla="val 146333"/>
            </a:avLst>
          </a:prstGeom>
          <a:noFill/>
          <a:ln w="9525">
            <a:solidFill>
              <a:schemeClr val="tx1"/>
            </a:solidFill>
            <a:miter lim="800000"/>
            <a:headEnd/>
            <a:tailEnd/>
          </a:ln>
        </p:spPr>
        <p:txBody>
          <a:bodyPr/>
          <a:lstStyle/>
          <a:p>
            <a:pPr algn="r"/>
            <a:r>
              <a:rPr lang="en-US">
                <a:latin typeface="Rockwell" pitchFamily="18" charset="0"/>
              </a:rPr>
              <a:t>Terminal Bud</a:t>
            </a:r>
          </a:p>
        </p:txBody>
      </p:sp>
      <p:sp>
        <p:nvSpPr>
          <p:cNvPr id="91152" name="AutoShape 29"/>
          <p:cNvSpPr>
            <a:spLocks/>
          </p:cNvSpPr>
          <p:nvPr/>
        </p:nvSpPr>
        <p:spPr bwMode="auto">
          <a:xfrm>
            <a:off x="-952500" y="4648200"/>
            <a:ext cx="1905000" cy="609600"/>
          </a:xfrm>
          <a:prstGeom prst="accentCallout2">
            <a:avLst>
              <a:gd name="adj1" fmla="val 18750"/>
              <a:gd name="adj2" fmla="val 104000"/>
              <a:gd name="adj3" fmla="val 18750"/>
              <a:gd name="adj4" fmla="val 120500"/>
              <a:gd name="adj5" fmla="val -6509"/>
              <a:gd name="adj6" fmla="val 137667"/>
            </a:avLst>
          </a:prstGeom>
          <a:noFill/>
          <a:ln w="9525">
            <a:solidFill>
              <a:schemeClr val="tx1"/>
            </a:solidFill>
            <a:miter lim="800000"/>
            <a:headEnd/>
            <a:tailEnd/>
          </a:ln>
        </p:spPr>
        <p:txBody>
          <a:bodyPr/>
          <a:lstStyle/>
          <a:p>
            <a:pPr algn="r"/>
            <a:r>
              <a:rPr lang="en-US">
                <a:latin typeface="Rockwell" pitchFamily="18" charset="0"/>
              </a:rPr>
              <a:t>Stem</a:t>
            </a:r>
          </a:p>
          <a:p>
            <a:pPr algn="ctr"/>
            <a:endParaRPr lang="en-US">
              <a:latin typeface="Rockwell" pitchFamily="18" charset="0"/>
            </a:endParaRPr>
          </a:p>
        </p:txBody>
      </p:sp>
      <p:sp>
        <p:nvSpPr>
          <p:cNvPr id="91153" name="AutoShape 30"/>
          <p:cNvSpPr>
            <a:spLocks/>
          </p:cNvSpPr>
          <p:nvPr/>
        </p:nvSpPr>
        <p:spPr bwMode="auto">
          <a:xfrm>
            <a:off x="-952500" y="5257800"/>
            <a:ext cx="1905000" cy="609600"/>
          </a:xfrm>
          <a:prstGeom prst="accentCallout2">
            <a:avLst>
              <a:gd name="adj1" fmla="val 18750"/>
              <a:gd name="adj2" fmla="val 104000"/>
              <a:gd name="adj3" fmla="val 18750"/>
              <a:gd name="adj4" fmla="val 136083"/>
              <a:gd name="adj5" fmla="val -8593"/>
              <a:gd name="adj6" fmla="val 169417"/>
            </a:avLst>
          </a:prstGeom>
          <a:noFill/>
          <a:ln w="9525">
            <a:solidFill>
              <a:schemeClr val="tx1"/>
            </a:solidFill>
            <a:miter lim="800000"/>
            <a:headEnd/>
            <a:tailEnd/>
          </a:ln>
        </p:spPr>
        <p:txBody>
          <a:bodyPr/>
          <a:lstStyle/>
          <a:p>
            <a:pPr algn="r"/>
            <a:r>
              <a:rPr lang="en-US">
                <a:latin typeface="Rockwell" pitchFamily="18" charset="0"/>
              </a:rPr>
              <a:t>Leaf</a:t>
            </a:r>
          </a:p>
          <a:p>
            <a:pPr algn="ctr"/>
            <a:endParaRPr lang="en-US">
              <a:latin typeface="Rockwell" pitchFamily="18" charset="0"/>
            </a:endParaRPr>
          </a:p>
        </p:txBody>
      </p:sp>
      <p:grpSp>
        <p:nvGrpSpPr>
          <p:cNvPr id="6" name="Group 57"/>
          <p:cNvGrpSpPr>
            <a:grpSpLocks/>
          </p:cNvGrpSpPr>
          <p:nvPr/>
        </p:nvGrpSpPr>
        <p:grpSpPr bwMode="auto">
          <a:xfrm>
            <a:off x="3259138" y="2057400"/>
            <a:ext cx="3979862" cy="1447800"/>
            <a:chOff x="2053" y="1296"/>
            <a:chExt cx="2507" cy="912"/>
          </a:xfrm>
        </p:grpSpPr>
        <p:sp>
          <p:nvSpPr>
            <p:cNvPr id="91168" name="Oval 20"/>
            <p:cNvSpPr>
              <a:spLocks noChangeArrowheads="1"/>
            </p:cNvSpPr>
            <p:nvPr/>
          </p:nvSpPr>
          <p:spPr bwMode="auto">
            <a:xfrm>
              <a:off x="4464" y="2112"/>
              <a:ext cx="96" cy="96"/>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sp>
          <p:nvSpPr>
            <p:cNvPr id="91169" name="AutoShape 54"/>
            <p:cNvSpPr>
              <a:spLocks/>
            </p:cNvSpPr>
            <p:nvPr/>
          </p:nvSpPr>
          <p:spPr bwMode="auto">
            <a:xfrm>
              <a:off x="2053" y="1296"/>
              <a:ext cx="1931" cy="384"/>
            </a:xfrm>
            <a:prstGeom prst="accentCallout2">
              <a:avLst>
                <a:gd name="adj1" fmla="val 18750"/>
                <a:gd name="adj2" fmla="val 102486"/>
                <a:gd name="adj3" fmla="val 18750"/>
                <a:gd name="adj4" fmla="val 115227"/>
                <a:gd name="adj5" fmla="val 215884"/>
                <a:gd name="adj6" fmla="val 128019"/>
              </a:avLst>
            </a:prstGeom>
            <a:noFill/>
            <a:ln w="9525">
              <a:solidFill>
                <a:schemeClr val="tx1"/>
              </a:solidFill>
              <a:miter lim="800000"/>
              <a:headEnd/>
              <a:tailEnd/>
            </a:ln>
          </p:spPr>
          <p:txBody>
            <a:bodyPr/>
            <a:lstStyle/>
            <a:p>
              <a:pPr algn="r"/>
              <a:r>
                <a:rPr lang="en-US">
                  <a:latin typeface="Rockwell" pitchFamily="18" charset="0"/>
                </a:rPr>
                <a:t>New bud</a:t>
              </a:r>
            </a:p>
          </p:txBody>
        </p:sp>
      </p:grpSp>
      <p:grpSp>
        <p:nvGrpSpPr>
          <p:cNvPr id="7" name="Group 58"/>
          <p:cNvGrpSpPr>
            <a:grpSpLocks/>
          </p:cNvGrpSpPr>
          <p:nvPr/>
        </p:nvGrpSpPr>
        <p:grpSpPr bwMode="auto">
          <a:xfrm>
            <a:off x="6858000" y="2895600"/>
            <a:ext cx="533400" cy="838200"/>
            <a:chOff x="4320" y="1824"/>
            <a:chExt cx="336" cy="528"/>
          </a:xfrm>
        </p:grpSpPr>
        <p:grpSp>
          <p:nvGrpSpPr>
            <p:cNvPr id="8" name="Group 44"/>
            <p:cNvGrpSpPr>
              <a:grpSpLocks/>
            </p:cNvGrpSpPr>
            <p:nvPr/>
          </p:nvGrpSpPr>
          <p:grpSpPr bwMode="auto">
            <a:xfrm>
              <a:off x="4320" y="2160"/>
              <a:ext cx="288" cy="192"/>
              <a:chOff x="4176" y="2592"/>
              <a:chExt cx="288" cy="192"/>
            </a:xfrm>
          </p:grpSpPr>
          <p:sp>
            <p:nvSpPr>
              <p:cNvPr id="91159" name="Line 45"/>
              <p:cNvSpPr>
                <a:spLocks noChangeShapeType="1"/>
              </p:cNvSpPr>
              <p:nvPr/>
            </p:nvSpPr>
            <p:spPr bwMode="auto">
              <a:xfrm>
                <a:off x="4368" y="2592"/>
                <a:ext cx="96" cy="48"/>
              </a:xfrm>
              <a:prstGeom prst="line">
                <a:avLst/>
              </a:prstGeom>
              <a:noFill/>
              <a:ln w="19050">
                <a:solidFill>
                  <a:schemeClr val="tx2"/>
                </a:solidFill>
                <a:round/>
                <a:headEnd/>
                <a:tailEnd/>
              </a:ln>
            </p:spPr>
            <p:txBody>
              <a:bodyPr/>
              <a:lstStyle/>
              <a:p>
                <a:endParaRPr lang="en-US"/>
              </a:p>
            </p:txBody>
          </p:sp>
          <p:sp>
            <p:nvSpPr>
              <p:cNvPr id="91160" name="Line 46"/>
              <p:cNvSpPr>
                <a:spLocks noChangeShapeType="1"/>
              </p:cNvSpPr>
              <p:nvPr/>
            </p:nvSpPr>
            <p:spPr bwMode="auto">
              <a:xfrm>
                <a:off x="4320" y="2640"/>
                <a:ext cx="96" cy="48"/>
              </a:xfrm>
              <a:prstGeom prst="line">
                <a:avLst/>
              </a:prstGeom>
              <a:noFill/>
              <a:ln w="19050">
                <a:solidFill>
                  <a:schemeClr val="tx2"/>
                </a:solidFill>
                <a:round/>
                <a:headEnd/>
                <a:tailEnd/>
              </a:ln>
            </p:spPr>
            <p:txBody>
              <a:bodyPr/>
              <a:lstStyle/>
              <a:p>
                <a:endParaRPr lang="en-US"/>
              </a:p>
            </p:txBody>
          </p:sp>
          <p:sp>
            <p:nvSpPr>
              <p:cNvPr id="91161" name="Line 47"/>
              <p:cNvSpPr>
                <a:spLocks noChangeShapeType="1"/>
              </p:cNvSpPr>
              <p:nvPr/>
            </p:nvSpPr>
            <p:spPr bwMode="auto">
              <a:xfrm>
                <a:off x="4320" y="2688"/>
                <a:ext cx="96" cy="48"/>
              </a:xfrm>
              <a:prstGeom prst="line">
                <a:avLst/>
              </a:prstGeom>
              <a:noFill/>
              <a:ln w="19050">
                <a:solidFill>
                  <a:schemeClr val="tx2"/>
                </a:solidFill>
                <a:round/>
                <a:headEnd/>
                <a:tailEnd/>
              </a:ln>
            </p:spPr>
            <p:txBody>
              <a:bodyPr/>
              <a:lstStyle/>
              <a:p>
                <a:endParaRPr lang="en-US"/>
              </a:p>
            </p:txBody>
          </p:sp>
          <p:sp>
            <p:nvSpPr>
              <p:cNvPr id="91162" name="Line 48"/>
              <p:cNvSpPr>
                <a:spLocks noChangeShapeType="1"/>
              </p:cNvSpPr>
              <p:nvPr/>
            </p:nvSpPr>
            <p:spPr bwMode="auto">
              <a:xfrm>
                <a:off x="4320" y="2736"/>
                <a:ext cx="96" cy="48"/>
              </a:xfrm>
              <a:prstGeom prst="line">
                <a:avLst/>
              </a:prstGeom>
              <a:noFill/>
              <a:ln w="19050">
                <a:solidFill>
                  <a:schemeClr val="tx2"/>
                </a:solidFill>
                <a:round/>
                <a:headEnd/>
                <a:tailEnd/>
              </a:ln>
            </p:spPr>
            <p:txBody>
              <a:bodyPr/>
              <a:lstStyle/>
              <a:p>
                <a:endParaRPr lang="en-US"/>
              </a:p>
            </p:txBody>
          </p:sp>
          <p:sp>
            <p:nvSpPr>
              <p:cNvPr id="91163" name="Line 49"/>
              <p:cNvSpPr>
                <a:spLocks noChangeShapeType="1"/>
              </p:cNvSpPr>
              <p:nvPr/>
            </p:nvSpPr>
            <p:spPr bwMode="auto">
              <a:xfrm>
                <a:off x="4272" y="2736"/>
                <a:ext cx="96" cy="48"/>
              </a:xfrm>
              <a:prstGeom prst="line">
                <a:avLst/>
              </a:prstGeom>
              <a:noFill/>
              <a:ln w="19050">
                <a:solidFill>
                  <a:schemeClr val="tx2"/>
                </a:solidFill>
                <a:round/>
                <a:headEnd/>
                <a:tailEnd/>
              </a:ln>
            </p:spPr>
            <p:txBody>
              <a:bodyPr/>
              <a:lstStyle/>
              <a:p>
                <a:endParaRPr lang="en-US"/>
              </a:p>
            </p:txBody>
          </p:sp>
          <p:sp>
            <p:nvSpPr>
              <p:cNvPr id="91164" name="Line 50"/>
              <p:cNvSpPr>
                <a:spLocks noChangeShapeType="1"/>
              </p:cNvSpPr>
              <p:nvPr/>
            </p:nvSpPr>
            <p:spPr bwMode="auto">
              <a:xfrm flipV="1">
                <a:off x="4176" y="2736"/>
                <a:ext cx="96" cy="48"/>
              </a:xfrm>
              <a:prstGeom prst="line">
                <a:avLst/>
              </a:prstGeom>
              <a:noFill/>
              <a:ln w="19050">
                <a:solidFill>
                  <a:schemeClr val="tx2"/>
                </a:solidFill>
                <a:round/>
                <a:headEnd/>
                <a:tailEnd/>
              </a:ln>
            </p:spPr>
            <p:txBody>
              <a:bodyPr/>
              <a:lstStyle/>
              <a:p>
                <a:endParaRPr lang="en-US"/>
              </a:p>
            </p:txBody>
          </p:sp>
          <p:sp>
            <p:nvSpPr>
              <p:cNvPr id="91165" name="Line 51"/>
              <p:cNvSpPr>
                <a:spLocks noChangeShapeType="1"/>
              </p:cNvSpPr>
              <p:nvPr/>
            </p:nvSpPr>
            <p:spPr bwMode="auto">
              <a:xfrm flipV="1">
                <a:off x="4224" y="2640"/>
                <a:ext cx="96" cy="48"/>
              </a:xfrm>
              <a:prstGeom prst="line">
                <a:avLst/>
              </a:prstGeom>
              <a:noFill/>
              <a:ln w="19050">
                <a:solidFill>
                  <a:schemeClr val="tx2"/>
                </a:solidFill>
                <a:round/>
                <a:headEnd/>
                <a:tailEnd/>
              </a:ln>
            </p:spPr>
            <p:txBody>
              <a:bodyPr/>
              <a:lstStyle/>
              <a:p>
                <a:endParaRPr lang="en-US"/>
              </a:p>
            </p:txBody>
          </p:sp>
          <p:sp>
            <p:nvSpPr>
              <p:cNvPr id="91166" name="Line 52"/>
              <p:cNvSpPr>
                <a:spLocks noChangeShapeType="1"/>
              </p:cNvSpPr>
              <p:nvPr/>
            </p:nvSpPr>
            <p:spPr bwMode="auto">
              <a:xfrm flipV="1">
                <a:off x="4176" y="2688"/>
                <a:ext cx="96" cy="48"/>
              </a:xfrm>
              <a:prstGeom prst="line">
                <a:avLst/>
              </a:prstGeom>
              <a:noFill/>
              <a:ln w="19050">
                <a:solidFill>
                  <a:schemeClr val="tx2"/>
                </a:solidFill>
                <a:round/>
                <a:headEnd/>
                <a:tailEnd/>
              </a:ln>
            </p:spPr>
            <p:txBody>
              <a:bodyPr/>
              <a:lstStyle/>
              <a:p>
                <a:endParaRPr lang="en-US"/>
              </a:p>
            </p:txBody>
          </p:sp>
          <p:sp>
            <p:nvSpPr>
              <p:cNvPr id="91167" name="Line 53"/>
              <p:cNvSpPr>
                <a:spLocks noChangeShapeType="1"/>
              </p:cNvSpPr>
              <p:nvPr/>
            </p:nvSpPr>
            <p:spPr bwMode="auto">
              <a:xfrm flipV="1">
                <a:off x="4272" y="2592"/>
                <a:ext cx="96" cy="48"/>
              </a:xfrm>
              <a:prstGeom prst="line">
                <a:avLst/>
              </a:prstGeom>
              <a:noFill/>
              <a:ln w="19050">
                <a:solidFill>
                  <a:schemeClr val="tx2"/>
                </a:solidFill>
                <a:round/>
                <a:headEnd/>
                <a:tailEnd/>
              </a:ln>
            </p:spPr>
            <p:txBody>
              <a:bodyPr/>
              <a:lstStyle/>
              <a:p>
                <a:endParaRPr lang="en-US"/>
              </a:p>
            </p:txBody>
          </p:sp>
        </p:grpSp>
        <p:sp>
          <p:nvSpPr>
            <p:cNvPr id="91157" name="Line 55"/>
            <p:cNvSpPr>
              <a:spLocks noChangeShapeType="1"/>
            </p:cNvSpPr>
            <p:nvPr/>
          </p:nvSpPr>
          <p:spPr bwMode="auto">
            <a:xfrm flipH="1">
              <a:off x="4416" y="1872"/>
              <a:ext cx="192" cy="480"/>
            </a:xfrm>
            <a:prstGeom prst="line">
              <a:avLst/>
            </a:prstGeom>
            <a:noFill/>
            <a:ln w="76200">
              <a:solidFill>
                <a:schemeClr val="accent2"/>
              </a:solidFill>
              <a:round/>
              <a:headEnd/>
              <a:tailEnd/>
            </a:ln>
          </p:spPr>
          <p:txBody>
            <a:bodyPr/>
            <a:lstStyle/>
            <a:p>
              <a:endParaRPr lang="en-US"/>
            </a:p>
          </p:txBody>
        </p:sp>
        <p:sp>
          <p:nvSpPr>
            <p:cNvPr id="91158" name="Oval 56"/>
            <p:cNvSpPr>
              <a:spLocks noChangeArrowheads="1"/>
            </p:cNvSpPr>
            <p:nvPr/>
          </p:nvSpPr>
          <p:spPr bwMode="auto">
            <a:xfrm>
              <a:off x="4560" y="1824"/>
              <a:ext cx="96" cy="96"/>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90841"/>
                                        </p:tgtEl>
                                        <p:attrNameLst>
                                          <p:attrName>style.visibility</p:attrName>
                                        </p:attrNameLst>
                                      </p:cBhvr>
                                      <p:to>
                                        <p:strVal val="visible"/>
                                      </p:to>
                                    </p:set>
                                    <p:anim calcmode="lin" valueType="num">
                                      <p:cBhvr>
                                        <p:cTn id="7" dur="500" fill="hold"/>
                                        <p:tgtEl>
                                          <p:spTgt spid="290841"/>
                                        </p:tgtEl>
                                        <p:attrNameLst>
                                          <p:attrName>ppt_w</p:attrName>
                                        </p:attrNameLst>
                                      </p:cBhvr>
                                      <p:tavLst>
                                        <p:tav tm="0">
                                          <p:val>
                                            <p:strVal val="#ppt_w*2.5"/>
                                          </p:val>
                                        </p:tav>
                                        <p:tav tm="100000">
                                          <p:val>
                                            <p:strVal val="#ppt_w"/>
                                          </p:val>
                                        </p:tav>
                                      </p:tavLst>
                                    </p:anim>
                                    <p:anim calcmode="lin" valueType="num">
                                      <p:cBhvr>
                                        <p:cTn id="8" dur="500" fill="hold"/>
                                        <p:tgtEl>
                                          <p:spTgt spid="290841"/>
                                        </p:tgtEl>
                                        <p:attrNameLst>
                                          <p:attrName>ppt_h</p:attrName>
                                        </p:attrNameLst>
                                      </p:cBhvr>
                                      <p:tavLst>
                                        <p:tav tm="0">
                                          <p:val>
                                            <p:strVal val="#ppt_h*0.01"/>
                                          </p:val>
                                        </p:tav>
                                        <p:tav tm="100000">
                                          <p:val>
                                            <p:strVal val="#ppt_h"/>
                                          </p:val>
                                        </p:tav>
                                      </p:tavLst>
                                    </p:anim>
                                    <p:anim calcmode="lin" valueType="num">
                                      <p:cBhvr>
                                        <p:cTn id="9" dur="500" fill="hold"/>
                                        <p:tgtEl>
                                          <p:spTgt spid="290841"/>
                                        </p:tgtEl>
                                        <p:attrNameLst>
                                          <p:attrName>ppt_x</p:attrName>
                                        </p:attrNameLst>
                                      </p:cBhvr>
                                      <p:tavLst>
                                        <p:tav tm="0">
                                          <p:val>
                                            <p:strVal val="#ppt_x"/>
                                          </p:val>
                                        </p:tav>
                                        <p:tav tm="100000">
                                          <p:val>
                                            <p:strVal val="#ppt_x"/>
                                          </p:val>
                                        </p:tav>
                                      </p:tavLst>
                                    </p:anim>
                                    <p:anim calcmode="lin" valueType="num">
                                      <p:cBhvr>
                                        <p:cTn id="10" dur="500" fill="hold"/>
                                        <p:tgtEl>
                                          <p:spTgt spid="290841"/>
                                        </p:tgtEl>
                                        <p:attrNameLst>
                                          <p:attrName>ppt_y</p:attrName>
                                        </p:attrNameLst>
                                      </p:cBhvr>
                                      <p:tavLst>
                                        <p:tav tm="0">
                                          <p:val>
                                            <p:strVal val="#ppt_h+1"/>
                                          </p:val>
                                        </p:tav>
                                        <p:tav tm="100000">
                                          <p:val>
                                            <p:strVal val="#ppt_y"/>
                                          </p:val>
                                        </p:tav>
                                      </p:tavLst>
                                    </p:anim>
                                    <p:animEffect transition="in" filter="fade">
                                      <p:cBhvr>
                                        <p:cTn id="11" dur="500"/>
                                        <p:tgtEl>
                                          <p:spTgt spid="290841"/>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marL="54864" indent="0" eaLnBrk="1" fontAlgn="auto" hangingPunct="1">
              <a:spcAft>
                <a:spcPts val="0"/>
              </a:spcAft>
              <a:defRPr/>
            </a:pPr>
            <a:endParaRPr lang="en-US">
              <a:solidFill>
                <a:schemeClr val="tx2">
                  <a:tint val="100000"/>
                  <a:shade val="90000"/>
                  <a:satMod val="250000"/>
                  <a:alpha val="100000"/>
                </a:schemeClr>
              </a:solidFill>
            </a:endParaRPr>
          </a:p>
        </p:txBody>
      </p:sp>
      <p:sp>
        <p:nvSpPr>
          <p:cNvPr id="92163" name="Rectangle 3"/>
          <p:cNvSpPr>
            <a:spLocks noGrp="1" noChangeArrowheads="1"/>
          </p:cNvSpPr>
          <p:nvPr>
            <p:ph idx="1"/>
          </p:nvPr>
        </p:nvSpPr>
        <p:spPr>
          <a:xfrm>
            <a:off x="5410200" y="1600200"/>
            <a:ext cx="3276600" cy="4525963"/>
          </a:xfrm>
        </p:spPr>
        <p:txBody>
          <a:bodyPr/>
          <a:lstStyle/>
          <a:p>
            <a:pPr eaLnBrk="1" hangingPunct="1"/>
            <a:r>
              <a:rPr lang="en-US" smtClean="0"/>
              <a:t>Leaf Cutting</a:t>
            </a:r>
          </a:p>
          <a:p>
            <a:pPr lvl="1" eaLnBrk="1" hangingPunct="1"/>
            <a:r>
              <a:rPr lang="en-US" smtClean="0"/>
              <a:t>Leaf only</a:t>
            </a:r>
          </a:p>
        </p:txBody>
      </p:sp>
      <p:pic>
        <p:nvPicPr>
          <p:cNvPr id="92164" name="Picture 4" descr="MVC-005L"/>
          <p:cNvPicPr>
            <a:picLocks noChangeAspect="1" noChangeArrowheads="1"/>
          </p:cNvPicPr>
          <p:nvPr/>
        </p:nvPicPr>
        <p:blipFill>
          <a:blip r:embed="rId4" cstate="print"/>
          <a:srcRect/>
          <a:stretch>
            <a:fillRect/>
          </a:stretch>
        </p:blipFill>
        <p:spPr bwMode="auto">
          <a:xfrm>
            <a:off x="0" y="0"/>
            <a:ext cx="5143500" cy="6858000"/>
          </a:xfrm>
          <a:prstGeom prst="rect">
            <a:avLst/>
          </a:prstGeom>
          <a:noFill/>
          <a:ln w="9525">
            <a:noFill/>
            <a:miter lim="800000"/>
            <a:headEnd/>
            <a:tailEnd/>
          </a:ln>
        </p:spPr>
      </p:pic>
      <p:pic>
        <p:nvPicPr>
          <p:cNvPr id="92165" name="Picture 5" descr="MVC-006L"/>
          <p:cNvPicPr>
            <a:picLocks noChangeAspect="1" noChangeArrowheads="1"/>
          </p:cNvPicPr>
          <p:nvPr/>
        </p:nvPicPr>
        <p:blipFill>
          <a:blip r:embed="rId5" cstate="print"/>
          <a:srcRect/>
          <a:stretch>
            <a:fillRect/>
          </a:stretch>
        </p:blipFill>
        <p:spPr bwMode="auto">
          <a:xfrm>
            <a:off x="5210175" y="2895600"/>
            <a:ext cx="3400425" cy="4108450"/>
          </a:xfrm>
          <a:prstGeom prst="rect">
            <a:avLst/>
          </a:prstGeom>
          <a:noFill/>
          <a:ln w="9525">
            <a:noFill/>
            <a:miter lim="800000"/>
            <a:headEnd/>
            <a:tailEnd/>
          </a:ln>
        </p:spPr>
      </p:pic>
    </p:spTree>
  </p:cSld>
  <p:clrMapOvr>
    <a:masterClrMapping/>
  </p:clrMapOvr>
  <p:transition>
    <p:blinds dir="vert"/>
    <p:sndAc>
      <p:stSnd>
        <p:snd r:embed="rId3" name="laser.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tx2">
                    <a:tint val="100000"/>
                    <a:shade val="90000"/>
                    <a:satMod val="250000"/>
                    <a:alpha val="100000"/>
                  </a:schemeClr>
                </a:solidFill>
              </a:rPr>
              <a:t>Cuttings: Leaf</a:t>
            </a:r>
          </a:p>
        </p:txBody>
      </p:sp>
      <p:grpSp>
        <p:nvGrpSpPr>
          <p:cNvPr id="2" name="Group 12"/>
          <p:cNvGrpSpPr>
            <a:grpSpLocks/>
          </p:cNvGrpSpPr>
          <p:nvPr/>
        </p:nvGrpSpPr>
        <p:grpSpPr bwMode="auto">
          <a:xfrm>
            <a:off x="681038" y="2308225"/>
            <a:ext cx="2819400" cy="3940175"/>
            <a:chOff x="429" y="1454"/>
            <a:chExt cx="1776" cy="2482"/>
          </a:xfrm>
        </p:grpSpPr>
        <p:sp>
          <p:nvSpPr>
            <p:cNvPr id="93260" name="Oval 5" descr="Trellis"/>
            <p:cNvSpPr>
              <a:spLocks noChangeArrowheads="1"/>
            </p:cNvSpPr>
            <p:nvPr/>
          </p:nvSpPr>
          <p:spPr bwMode="auto">
            <a:xfrm rot="-238349">
              <a:off x="429" y="1454"/>
              <a:ext cx="1776" cy="2353"/>
            </a:xfrm>
            <a:prstGeom prst="ellipse">
              <a:avLst/>
            </a:prstGeom>
            <a:pattFill prst="trellis">
              <a:fgClr>
                <a:schemeClr val="accent2"/>
              </a:fgClr>
              <a:bgClr>
                <a:schemeClr val="bg1"/>
              </a:bgClr>
            </a:pattFill>
            <a:ln w="9525">
              <a:solidFill>
                <a:schemeClr val="tx1"/>
              </a:solidFill>
              <a:round/>
              <a:headEnd/>
              <a:tailEnd/>
            </a:ln>
          </p:spPr>
          <p:txBody>
            <a:bodyPr wrap="none" anchor="ctr"/>
            <a:lstStyle/>
            <a:p>
              <a:endParaRPr lang="en-US">
                <a:latin typeface="Rockwell" pitchFamily="18" charset="0"/>
              </a:endParaRPr>
            </a:p>
          </p:txBody>
        </p:sp>
        <p:sp>
          <p:nvSpPr>
            <p:cNvPr id="93261" name="Line 6"/>
            <p:cNvSpPr>
              <a:spLocks noChangeShapeType="1"/>
            </p:cNvSpPr>
            <p:nvPr/>
          </p:nvSpPr>
          <p:spPr bwMode="auto">
            <a:xfrm flipH="1" flipV="1">
              <a:off x="1296" y="1632"/>
              <a:ext cx="96" cy="2064"/>
            </a:xfrm>
            <a:prstGeom prst="line">
              <a:avLst/>
            </a:prstGeom>
            <a:noFill/>
            <a:ln w="38100">
              <a:solidFill>
                <a:srgbClr val="800000"/>
              </a:solidFill>
              <a:round/>
              <a:headEnd/>
              <a:tailEnd/>
            </a:ln>
          </p:spPr>
          <p:txBody>
            <a:bodyPr/>
            <a:lstStyle/>
            <a:p>
              <a:endParaRPr lang="en-US"/>
            </a:p>
          </p:txBody>
        </p:sp>
        <p:sp>
          <p:nvSpPr>
            <p:cNvPr id="93262" name="Line 7"/>
            <p:cNvSpPr>
              <a:spLocks noChangeShapeType="1"/>
            </p:cNvSpPr>
            <p:nvPr/>
          </p:nvSpPr>
          <p:spPr bwMode="auto">
            <a:xfrm flipV="1">
              <a:off x="1392" y="2064"/>
              <a:ext cx="528" cy="1632"/>
            </a:xfrm>
            <a:prstGeom prst="line">
              <a:avLst/>
            </a:prstGeom>
            <a:noFill/>
            <a:ln w="38100">
              <a:solidFill>
                <a:srgbClr val="800000"/>
              </a:solidFill>
              <a:round/>
              <a:headEnd/>
              <a:tailEnd/>
            </a:ln>
          </p:spPr>
          <p:txBody>
            <a:bodyPr/>
            <a:lstStyle/>
            <a:p>
              <a:endParaRPr lang="en-US"/>
            </a:p>
          </p:txBody>
        </p:sp>
        <p:sp>
          <p:nvSpPr>
            <p:cNvPr id="93263" name="Line 8"/>
            <p:cNvSpPr>
              <a:spLocks noChangeShapeType="1"/>
            </p:cNvSpPr>
            <p:nvPr/>
          </p:nvSpPr>
          <p:spPr bwMode="auto">
            <a:xfrm flipH="1" flipV="1">
              <a:off x="912" y="2208"/>
              <a:ext cx="480" cy="1488"/>
            </a:xfrm>
            <a:prstGeom prst="line">
              <a:avLst/>
            </a:prstGeom>
            <a:noFill/>
            <a:ln w="38100">
              <a:solidFill>
                <a:srgbClr val="800000"/>
              </a:solidFill>
              <a:round/>
              <a:headEnd/>
              <a:tailEnd/>
            </a:ln>
          </p:spPr>
          <p:txBody>
            <a:bodyPr/>
            <a:lstStyle/>
            <a:p>
              <a:endParaRPr lang="en-US"/>
            </a:p>
          </p:txBody>
        </p:sp>
        <p:sp>
          <p:nvSpPr>
            <p:cNvPr id="93264" name="Line 9"/>
            <p:cNvSpPr>
              <a:spLocks noChangeShapeType="1"/>
            </p:cNvSpPr>
            <p:nvPr/>
          </p:nvSpPr>
          <p:spPr bwMode="auto">
            <a:xfrm flipH="1" flipV="1">
              <a:off x="624" y="2832"/>
              <a:ext cx="768" cy="864"/>
            </a:xfrm>
            <a:prstGeom prst="line">
              <a:avLst/>
            </a:prstGeom>
            <a:noFill/>
            <a:ln w="38100">
              <a:solidFill>
                <a:srgbClr val="800000"/>
              </a:solidFill>
              <a:round/>
              <a:headEnd/>
              <a:tailEnd/>
            </a:ln>
          </p:spPr>
          <p:txBody>
            <a:bodyPr/>
            <a:lstStyle/>
            <a:p>
              <a:endParaRPr lang="en-US"/>
            </a:p>
          </p:txBody>
        </p:sp>
        <p:sp>
          <p:nvSpPr>
            <p:cNvPr id="93265" name="Line 10"/>
            <p:cNvSpPr>
              <a:spLocks noChangeShapeType="1"/>
            </p:cNvSpPr>
            <p:nvPr/>
          </p:nvSpPr>
          <p:spPr bwMode="auto">
            <a:xfrm flipV="1">
              <a:off x="1392" y="2784"/>
              <a:ext cx="672" cy="912"/>
            </a:xfrm>
            <a:prstGeom prst="line">
              <a:avLst/>
            </a:prstGeom>
            <a:noFill/>
            <a:ln w="38100">
              <a:solidFill>
                <a:srgbClr val="800000"/>
              </a:solidFill>
              <a:round/>
              <a:headEnd/>
              <a:tailEnd/>
            </a:ln>
          </p:spPr>
          <p:txBody>
            <a:bodyPr/>
            <a:lstStyle/>
            <a:p>
              <a:endParaRPr lang="en-US"/>
            </a:p>
          </p:txBody>
        </p:sp>
        <p:sp>
          <p:nvSpPr>
            <p:cNvPr id="93266" name="Line 11"/>
            <p:cNvSpPr>
              <a:spLocks noChangeShapeType="1"/>
            </p:cNvSpPr>
            <p:nvPr/>
          </p:nvSpPr>
          <p:spPr bwMode="auto">
            <a:xfrm flipH="1" flipV="1">
              <a:off x="1392" y="3648"/>
              <a:ext cx="0" cy="288"/>
            </a:xfrm>
            <a:prstGeom prst="line">
              <a:avLst/>
            </a:prstGeom>
            <a:noFill/>
            <a:ln w="38100">
              <a:solidFill>
                <a:srgbClr val="800000"/>
              </a:solidFill>
              <a:round/>
              <a:headEnd/>
              <a:tailEnd/>
            </a:ln>
          </p:spPr>
          <p:txBody>
            <a:bodyPr/>
            <a:lstStyle/>
            <a:p>
              <a:endParaRPr lang="en-US"/>
            </a:p>
          </p:txBody>
        </p:sp>
      </p:grpSp>
      <p:grpSp>
        <p:nvGrpSpPr>
          <p:cNvPr id="3" name="Group 18"/>
          <p:cNvGrpSpPr>
            <a:grpSpLocks/>
          </p:cNvGrpSpPr>
          <p:nvPr/>
        </p:nvGrpSpPr>
        <p:grpSpPr bwMode="auto">
          <a:xfrm>
            <a:off x="1143000" y="3505200"/>
            <a:ext cx="2133600" cy="1371600"/>
            <a:chOff x="720" y="2208"/>
            <a:chExt cx="1344" cy="864"/>
          </a:xfrm>
        </p:grpSpPr>
        <p:sp>
          <p:nvSpPr>
            <p:cNvPr id="93255" name="Oval 13"/>
            <p:cNvSpPr>
              <a:spLocks noChangeArrowheads="1"/>
            </p:cNvSpPr>
            <p:nvPr/>
          </p:nvSpPr>
          <p:spPr bwMode="auto">
            <a:xfrm rot="877253">
              <a:off x="1632" y="2448"/>
              <a:ext cx="288" cy="48"/>
            </a:xfrm>
            <a:prstGeom prst="ellipse">
              <a:avLst/>
            </a:prstGeom>
            <a:solidFill>
              <a:srgbClr val="333333"/>
            </a:solidFill>
            <a:ln w="38100">
              <a:solidFill>
                <a:srgbClr val="FF0000"/>
              </a:solidFill>
              <a:prstDash val="sysDot"/>
              <a:round/>
              <a:headEnd/>
              <a:tailEnd/>
            </a:ln>
          </p:spPr>
          <p:txBody>
            <a:bodyPr wrap="none" anchor="ctr"/>
            <a:lstStyle/>
            <a:p>
              <a:endParaRPr lang="en-US">
                <a:latin typeface="Rockwell" pitchFamily="18" charset="0"/>
              </a:endParaRPr>
            </a:p>
          </p:txBody>
        </p:sp>
        <p:sp>
          <p:nvSpPr>
            <p:cNvPr id="93256" name="Oval 14"/>
            <p:cNvSpPr>
              <a:spLocks noChangeArrowheads="1"/>
            </p:cNvSpPr>
            <p:nvPr/>
          </p:nvSpPr>
          <p:spPr bwMode="auto">
            <a:xfrm rot="877253">
              <a:off x="1776" y="2928"/>
              <a:ext cx="288" cy="48"/>
            </a:xfrm>
            <a:prstGeom prst="ellipse">
              <a:avLst/>
            </a:prstGeom>
            <a:solidFill>
              <a:srgbClr val="333333"/>
            </a:solidFill>
            <a:ln w="38100">
              <a:solidFill>
                <a:srgbClr val="FF0000"/>
              </a:solidFill>
              <a:prstDash val="sysDot"/>
              <a:round/>
              <a:headEnd/>
              <a:tailEnd/>
            </a:ln>
          </p:spPr>
          <p:txBody>
            <a:bodyPr wrap="none" anchor="ctr"/>
            <a:lstStyle/>
            <a:p>
              <a:endParaRPr lang="en-US">
                <a:latin typeface="Rockwell" pitchFamily="18" charset="0"/>
              </a:endParaRPr>
            </a:p>
          </p:txBody>
        </p:sp>
        <p:sp>
          <p:nvSpPr>
            <p:cNvPr id="93257" name="Oval 15"/>
            <p:cNvSpPr>
              <a:spLocks noChangeArrowheads="1"/>
            </p:cNvSpPr>
            <p:nvPr/>
          </p:nvSpPr>
          <p:spPr bwMode="auto">
            <a:xfrm rot="-1920942">
              <a:off x="912" y="2544"/>
              <a:ext cx="288" cy="48"/>
            </a:xfrm>
            <a:prstGeom prst="ellipse">
              <a:avLst/>
            </a:prstGeom>
            <a:solidFill>
              <a:srgbClr val="333333"/>
            </a:solidFill>
            <a:ln w="38100">
              <a:solidFill>
                <a:srgbClr val="FF0000"/>
              </a:solidFill>
              <a:prstDash val="sysDot"/>
              <a:round/>
              <a:headEnd/>
              <a:tailEnd/>
            </a:ln>
          </p:spPr>
          <p:txBody>
            <a:bodyPr wrap="none" anchor="ctr"/>
            <a:lstStyle/>
            <a:p>
              <a:endParaRPr lang="en-US">
                <a:latin typeface="Rockwell" pitchFamily="18" charset="0"/>
              </a:endParaRPr>
            </a:p>
          </p:txBody>
        </p:sp>
        <p:sp>
          <p:nvSpPr>
            <p:cNvPr id="93258" name="Oval 16"/>
            <p:cNvSpPr>
              <a:spLocks noChangeArrowheads="1"/>
            </p:cNvSpPr>
            <p:nvPr/>
          </p:nvSpPr>
          <p:spPr bwMode="auto">
            <a:xfrm rot="-1920942">
              <a:off x="720" y="3024"/>
              <a:ext cx="288" cy="48"/>
            </a:xfrm>
            <a:prstGeom prst="ellipse">
              <a:avLst/>
            </a:prstGeom>
            <a:solidFill>
              <a:srgbClr val="333333"/>
            </a:solidFill>
            <a:ln w="38100">
              <a:solidFill>
                <a:srgbClr val="FF0000"/>
              </a:solidFill>
              <a:prstDash val="sysDot"/>
              <a:round/>
              <a:headEnd/>
              <a:tailEnd/>
            </a:ln>
          </p:spPr>
          <p:txBody>
            <a:bodyPr wrap="none" anchor="ctr"/>
            <a:lstStyle/>
            <a:p>
              <a:endParaRPr lang="en-US">
                <a:latin typeface="Rockwell" pitchFamily="18" charset="0"/>
              </a:endParaRPr>
            </a:p>
          </p:txBody>
        </p:sp>
        <p:sp>
          <p:nvSpPr>
            <p:cNvPr id="93259" name="Oval 17"/>
            <p:cNvSpPr>
              <a:spLocks noChangeArrowheads="1"/>
            </p:cNvSpPr>
            <p:nvPr/>
          </p:nvSpPr>
          <p:spPr bwMode="auto">
            <a:xfrm rot="376468">
              <a:off x="1200" y="2208"/>
              <a:ext cx="288" cy="48"/>
            </a:xfrm>
            <a:prstGeom prst="ellipse">
              <a:avLst/>
            </a:prstGeom>
            <a:solidFill>
              <a:srgbClr val="333333"/>
            </a:solidFill>
            <a:ln w="38100">
              <a:solidFill>
                <a:srgbClr val="FF0000"/>
              </a:solidFill>
              <a:prstDash val="sysDot"/>
              <a:round/>
              <a:headEnd/>
              <a:tailEnd/>
            </a:ln>
          </p:spPr>
          <p:txBody>
            <a:bodyPr wrap="none" anchor="ctr"/>
            <a:lstStyle/>
            <a:p>
              <a:endParaRPr lang="en-US">
                <a:latin typeface="Rockwell" pitchFamily="18" charset="0"/>
              </a:endParaRPr>
            </a:p>
          </p:txBody>
        </p:sp>
      </p:grpSp>
      <p:grpSp>
        <p:nvGrpSpPr>
          <p:cNvPr id="4" name="Group 93"/>
          <p:cNvGrpSpPr>
            <a:grpSpLocks/>
          </p:cNvGrpSpPr>
          <p:nvPr/>
        </p:nvGrpSpPr>
        <p:grpSpPr bwMode="auto">
          <a:xfrm>
            <a:off x="5562600" y="2209800"/>
            <a:ext cx="2819400" cy="3940175"/>
            <a:chOff x="3504" y="1392"/>
            <a:chExt cx="1776" cy="2482"/>
          </a:xfrm>
        </p:grpSpPr>
        <p:grpSp>
          <p:nvGrpSpPr>
            <p:cNvPr id="5" name="Group 19"/>
            <p:cNvGrpSpPr>
              <a:grpSpLocks/>
            </p:cNvGrpSpPr>
            <p:nvPr/>
          </p:nvGrpSpPr>
          <p:grpSpPr bwMode="auto">
            <a:xfrm>
              <a:off x="3504" y="1392"/>
              <a:ext cx="1776" cy="2482"/>
              <a:chOff x="429" y="1454"/>
              <a:chExt cx="1776" cy="2482"/>
            </a:xfrm>
          </p:grpSpPr>
          <p:sp>
            <p:nvSpPr>
              <p:cNvPr id="93248" name="Oval 20" descr="Trellis"/>
              <p:cNvSpPr>
                <a:spLocks noChangeArrowheads="1"/>
              </p:cNvSpPr>
              <p:nvPr/>
            </p:nvSpPr>
            <p:spPr bwMode="auto">
              <a:xfrm rot="-238349">
                <a:off x="429" y="1454"/>
                <a:ext cx="1776" cy="2353"/>
              </a:xfrm>
              <a:prstGeom prst="ellipse">
                <a:avLst/>
              </a:prstGeom>
              <a:pattFill prst="trellis">
                <a:fgClr>
                  <a:schemeClr val="accent2"/>
                </a:fgClr>
                <a:bgClr>
                  <a:schemeClr val="bg1"/>
                </a:bgClr>
              </a:pattFill>
              <a:ln w="9525">
                <a:solidFill>
                  <a:schemeClr val="tx1"/>
                </a:solidFill>
                <a:round/>
                <a:headEnd/>
                <a:tailEnd/>
              </a:ln>
            </p:spPr>
            <p:txBody>
              <a:bodyPr wrap="none" anchor="ctr"/>
              <a:lstStyle/>
              <a:p>
                <a:endParaRPr lang="en-US">
                  <a:latin typeface="Rockwell" pitchFamily="18" charset="0"/>
                </a:endParaRPr>
              </a:p>
            </p:txBody>
          </p:sp>
          <p:sp>
            <p:nvSpPr>
              <p:cNvPr id="93249" name="Line 21"/>
              <p:cNvSpPr>
                <a:spLocks noChangeShapeType="1"/>
              </p:cNvSpPr>
              <p:nvPr/>
            </p:nvSpPr>
            <p:spPr bwMode="auto">
              <a:xfrm flipH="1" flipV="1">
                <a:off x="1296" y="1632"/>
                <a:ext cx="96" cy="2064"/>
              </a:xfrm>
              <a:prstGeom prst="line">
                <a:avLst/>
              </a:prstGeom>
              <a:noFill/>
              <a:ln w="38100">
                <a:solidFill>
                  <a:srgbClr val="800000"/>
                </a:solidFill>
                <a:round/>
                <a:headEnd/>
                <a:tailEnd/>
              </a:ln>
            </p:spPr>
            <p:txBody>
              <a:bodyPr/>
              <a:lstStyle/>
              <a:p>
                <a:endParaRPr lang="en-US"/>
              </a:p>
            </p:txBody>
          </p:sp>
          <p:sp>
            <p:nvSpPr>
              <p:cNvPr id="93250" name="Line 22"/>
              <p:cNvSpPr>
                <a:spLocks noChangeShapeType="1"/>
              </p:cNvSpPr>
              <p:nvPr/>
            </p:nvSpPr>
            <p:spPr bwMode="auto">
              <a:xfrm flipV="1">
                <a:off x="1392" y="2064"/>
                <a:ext cx="528" cy="1632"/>
              </a:xfrm>
              <a:prstGeom prst="line">
                <a:avLst/>
              </a:prstGeom>
              <a:noFill/>
              <a:ln w="38100">
                <a:solidFill>
                  <a:srgbClr val="800000"/>
                </a:solidFill>
                <a:round/>
                <a:headEnd/>
                <a:tailEnd/>
              </a:ln>
            </p:spPr>
            <p:txBody>
              <a:bodyPr/>
              <a:lstStyle/>
              <a:p>
                <a:endParaRPr lang="en-US"/>
              </a:p>
            </p:txBody>
          </p:sp>
          <p:sp>
            <p:nvSpPr>
              <p:cNvPr id="93251" name="Line 23"/>
              <p:cNvSpPr>
                <a:spLocks noChangeShapeType="1"/>
              </p:cNvSpPr>
              <p:nvPr/>
            </p:nvSpPr>
            <p:spPr bwMode="auto">
              <a:xfrm flipH="1" flipV="1">
                <a:off x="912" y="2208"/>
                <a:ext cx="480" cy="1488"/>
              </a:xfrm>
              <a:prstGeom prst="line">
                <a:avLst/>
              </a:prstGeom>
              <a:noFill/>
              <a:ln w="38100">
                <a:solidFill>
                  <a:srgbClr val="800000"/>
                </a:solidFill>
                <a:round/>
                <a:headEnd/>
                <a:tailEnd/>
              </a:ln>
            </p:spPr>
            <p:txBody>
              <a:bodyPr/>
              <a:lstStyle/>
              <a:p>
                <a:endParaRPr lang="en-US"/>
              </a:p>
            </p:txBody>
          </p:sp>
          <p:sp>
            <p:nvSpPr>
              <p:cNvPr id="93252" name="Line 24"/>
              <p:cNvSpPr>
                <a:spLocks noChangeShapeType="1"/>
              </p:cNvSpPr>
              <p:nvPr/>
            </p:nvSpPr>
            <p:spPr bwMode="auto">
              <a:xfrm flipH="1" flipV="1">
                <a:off x="624" y="2832"/>
                <a:ext cx="768" cy="864"/>
              </a:xfrm>
              <a:prstGeom prst="line">
                <a:avLst/>
              </a:prstGeom>
              <a:noFill/>
              <a:ln w="38100">
                <a:solidFill>
                  <a:srgbClr val="800000"/>
                </a:solidFill>
                <a:round/>
                <a:headEnd/>
                <a:tailEnd/>
              </a:ln>
            </p:spPr>
            <p:txBody>
              <a:bodyPr/>
              <a:lstStyle/>
              <a:p>
                <a:endParaRPr lang="en-US"/>
              </a:p>
            </p:txBody>
          </p:sp>
          <p:sp>
            <p:nvSpPr>
              <p:cNvPr id="93253" name="Line 25"/>
              <p:cNvSpPr>
                <a:spLocks noChangeShapeType="1"/>
              </p:cNvSpPr>
              <p:nvPr/>
            </p:nvSpPr>
            <p:spPr bwMode="auto">
              <a:xfrm flipV="1">
                <a:off x="1392" y="2784"/>
                <a:ext cx="672" cy="912"/>
              </a:xfrm>
              <a:prstGeom prst="line">
                <a:avLst/>
              </a:prstGeom>
              <a:noFill/>
              <a:ln w="38100">
                <a:solidFill>
                  <a:srgbClr val="800000"/>
                </a:solidFill>
                <a:round/>
                <a:headEnd/>
                <a:tailEnd/>
              </a:ln>
            </p:spPr>
            <p:txBody>
              <a:bodyPr/>
              <a:lstStyle/>
              <a:p>
                <a:endParaRPr lang="en-US"/>
              </a:p>
            </p:txBody>
          </p:sp>
          <p:sp>
            <p:nvSpPr>
              <p:cNvPr id="93254" name="Line 26"/>
              <p:cNvSpPr>
                <a:spLocks noChangeShapeType="1"/>
              </p:cNvSpPr>
              <p:nvPr/>
            </p:nvSpPr>
            <p:spPr bwMode="auto">
              <a:xfrm flipH="1" flipV="1">
                <a:off x="1392" y="3648"/>
                <a:ext cx="0" cy="288"/>
              </a:xfrm>
              <a:prstGeom prst="line">
                <a:avLst/>
              </a:prstGeom>
              <a:noFill/>
              <a:ln w="38100">
                <a:solidFill>
                  <a:srgbClr val="800000"/>
                </a:solidFill>
                <a:round/>
                <a:headEnd/>
                <a:tailEnd/>
              </a:ln>
            </p:spPr>
            <p:txBody>
              <a:bodyPr/>
              <a:lstStyle/>
              <a:p>
                <a:endParaRPr lang="en-US"/>
              </a:p>
            </p:txBody>
          </p:sp>
        </p:grpSp>
        <p:grpSp>
          <p:nvGrpSpPr>
            <p:cNvPr id="6" name="Group 27"/>
            <p:cNvGrpSpPr>
              <a:grpSpLocks/>
            </p:cNvGrpSpPr>
            <p:nvPr/>
          </p:nvGrpSpPr>
          <p:grpSpPr bwMode="auto">
            <a:xfrm>
              <a:off x="3795" y="2146"/>
              <a:ext cx="1344" cy="864"/>
              <a:chOff x="720" y="2208"/>
              <a:chExt cx="1344" cy="864"/>
            </a:xfrm>
          </p:grpSpPr>
          <p:sp>
            <p:nvSpPr>
              <p:cNvPr id="93243" name="Oval 28"/>
              <p:cNvSpPr>
                <a:spLocks noChangeArrowheads="1"/>
              </p:cNvSpPr>
              <p:nvPr/>
            </p:nvSpPr>
            <p:spPr bwMode="auto">
              <a:xfrm rot="877253">
                <a:off x="1632" y="2448"/>
                <a:ext cx="288" cy="48"/>
              </a:xfrm>
              <a:prstGeom prst="ellipse">
                <a:avLst/>
              </a:prstGeom>
              <a:solidFill>
                <a:srgbClr val="333333"/>
              </a:solidFill>
              <a:ln w="38100">
                <a:solidFill>
                  <a:srgbClr val="000000"/>
                </a:solidFill>
                <a:prstDash val="sysDot"/>
                <a:round/>
                <a:headEnd/>
                <a:tailEnd/>
              </a:ln>
            </p:spPr>
            <p:txBody>
              <a:bodyPr wrap="none" anchor="ctr"/>
              <a:lstStyle/>
              <a:p>
                <a:endParaRPr lang="en-US">
                  <a:latin typeface="Rockwell" pitchFamily="18" charset="0"/>
                </a:endParaRPr>
              </a:p>
            </p:txBody>
          </p:sp>
          <p:sp>
            <p:nvSpPr>
              <p:cNvPr id="93244" name="Oval 29"/>
              <p:cNvSpPr>
                <a:spLocks noChangeArrowheads="1"/>
              </p:cNvSpPr>
              <p:nvPr/>
            </p:nvSpPr>
            <p:spPr bwMode="auto">
              <a:xfrm rot="877253">
                <a:off x="1776" y="2928"/>
                <a:ext cx="288" cy="48"/>
              </a:xfrm>
              <a:prstGeom prst="ellipse">
                <a:avLst/>
              </a:prstGeom>
              <a:solidFill>
                <a:srgbClr val="333333"/>
              </a:solidFill>
              <a:ln w="38100">
                <a:solidFill>
                  <a:srgbClr val="000000"/>
                </a:solidFill>
                <a:prstDash val="sysDot"/>
                <a:round/>
                <a:headEnd/>
                <a:tailEnd/>
              </a:ln>
            </p:spPr>
            <p:txBody>
              <a:bodyPr wrap="none" anchor="ctr"/>
              <a:lstStyle/>
              <a:p>
                <a:endParaRPr lang="en-US">
                  <a:latin typeface="Rockwell" pitchFamily="18" charset="0"/>
                </a:endParaRPr>
              </a:p>
            </p:txBody>
          </p:sp>
          <p:sp>
            <p:nvSpPr>
              <p:cNvPr id="93245" name="Oval 30"/>
              <p:cNvSpPr>
                <a:spLocks noChangeArrowheads="1"/>
              </p:cNvSpPr>
              <p:nvPr/>
            </p:nvSpPr>
            <p:spPr bwMode="auto">
              <a:xfrm rot="-1920942">
                <a:off x="912" y="2544"/>
                <a:ext cx="288" cy="48"/>
              </a:xfrm>
              <a:prstGeom prst="ellipse">
                <a:avLst/>
              </a:prstGeom>
              <a:solidFill>
                <a:srgbClr val="333333"/>
              </a:solidFill>
              <a:ln w="38100">
                <a:solidFill>
                  <a:srgbClr val="000000"/>
                </a:solidFill>
                <a:prstDash val="sysDot"/>
                <a:round/>
                <a:headEnd/>
                <a:tailEnd/>
              </a:ln>
            </p:spPr>
            <p:txBody>
              <a:bodyPr wrap="none" anchor="ctr"/>
              <a:lstStyle/>
              <a:p>
                <a:endParaRPr lang="en-US">
                  <a:latin typeface="Rockwell" pitchFamily="18" charset="0"/>
                </a:endParaRPr>
              </a:p>
            </p:txBody>
          </p:sp>
          <p:sp>
            <p:nvSpPr>
              <p:cNvPr id="93246" name="Oval 31"/>
              <p:cNvSpPr>
                <a:spLocks noChangeArrowheads="1"/>
              </p:cNvSpPr>
              <p:nvPr/>
            </p:nvSpPr>
            <p:spPr bwMode="auto">
              <a:xfrm rot="-1920942">
                <a:off x="720" y="3024"/>
                <a:ext cx="288" cy="48"/>
              </a:xfrm>
              <a:prstGeom prst="ellipse">
                <a:avLst/>
              </a:prstGeom>
              <a:solidFill>
                <a:srgbClr val="333333"/>
              </a:solidFill>
              <a:ln w="38100">
                <a:solidFill>
                  <a:srgbClr val="000000"/>
                </a:solidFill>
                <a:prstDash val="sysDot"/>
                <a:round/>
                <a:headEnd/>
                <a:tailEnd/>
              </a:ln>
            </p:spPr>
            <p:txBody>
              <a:bodyPr wrap="none" anchor="ctr"/>
              <a:lstStyle/>
              <a:p>
                <a:endParaRPr lang="en-US">
                  <a:latin typeface="Rockwell" pitchFamily="18" charset="0"/>
                </a:endParaRPr>
              </a:p>
            </p:txBody>
          </p:sp>
          <p:sp>
            <p:nvSpPr>
              <p:cNvPr id="93247" name="Oval 32"/>
              <p:cNvSpPr>
                <a:spLocks noChangeArrowheads="1"/>
              </p:cNvSpPr>
              <p:nvPr/>
            </p:nvSpPr>
            <p:spPr bwMode="auto">
              <a:xfrm rot="376468">
                <a:off x="1200" y="2208"/>
                <a:ext cx="288" cy="48"/>
              </a:xfrm>
              <a:prstGeom prst="ellipse">
                <a:avLst/>
              </a:prstGeom>
              <a:solidFill>
                <a:srgbClr val="333333"/>
              </a:solidFill>
              <a:ln w="38100">
                <a:solidFill>
                  <a:srgbClr val="000000"/>
                </a:solidFill>
                <a:prstDash val="sysDot"/>
                <a:round/>
                <a:headEnd/>
                <a:tailEnd/>
              </a:ln>
            </p:spPr>
            <p:txBody>
              <a:bodyPr wrap="none" anchor="ctr"/>
              <a:lstStyle/>
              <a:p>
                <a:endParaRPr lang="en-US">
                  <a:latin typeface="Rockwell" pitchFamily="18" charset="0"/>
                </a:endParaRPr>
              </a:p>
            </p:txBody>
          </p:sp>
        </p:grpSp>
      </p:grpSp>
      <p:grpSp>
        <p:nvGrpSpPr>
          <p:cNvPr id="7" name="Group 52"/>
          <p:cNvGrpSpPr>
            <a:grpSpLocks/>
          </p:cNvGrpSpPr>
          <p:nvPr/>
        </p:nvGrpSpPr>
        <p:grpSpPr bwMode="auto">
          <a:xfrm>
            <a:off x="6019800" y="4343400"/>
            <a:ext cx="533400" cy="457200"/>
            <a:chOff x="2928" y="1200"/>
            <a:chExt cx="336" cy="288"/>
          </a:xfrm>
        </p:grpSpPr>
        <p:sp>
          <p:nvSpPr>
            <p:cNvPr id="93232" name="Oval 39"/>
            <p:cNvSpPr>
              <a:spLocks noChangeArrowheads="1"/>
            </p:cNvSpPr>
            <p:nvPr/>
          </p:nvSpPr>
          <p:spPr bwMode="auto">
            <a:xfrm>
              <a:off x="3024" y="1344"/>
              <a:ext cx="96" cy="96"/>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grpSp>
          <p:nvGrpSpPr>
            <p:cNvPr id="8" name="Group 33"/>
            <p:cNvGrpSpPr>
              <a:grpSpLocks/>
            </p:cNvGrpSpPr>
            <p:nvPr/>
          </p:nvGrpSpPr>
          <p:grpSpPr bwMode="auto">
            <a:xfrm>
              <a:off x="3072" y="1296"/>
              <a:ext cx="192" cy="192"/>
              <a:chOff x="1344" y="1968"/>
              <a:chExt cx="1248" cy="288"/>
            </a:xfrm>
          </p:grpSpPr>
          <p:sp>
            <p:nvSpPr>
              <p:cNvPr id="93239" name="Oval 34" descr="Trellis"/>
              <p:cNvSpPr>
                <a:spLocks noChangeArrowheads="1"/>
              </p:cNvSpPr>
              <p:nvPr/>
            </p:nvSpPr>
            <p:spPr bwMode="auto">
              <a:xfrm rot="-238349">
                <a:off x="1536" y="1968"/>
                <a:ext cx="1056" cy="288"/>
              </a:xfrm>
              <a:prstGeom prst="ellipse">
                <a:avLst/>
              </a:prstGeom>
              <a:pattFill prst="trellis">
                <a:fgClr>
                  <a:schemeClr val="accent2"/>
                </a:fgClr>
                <a:bgClr>
                  <a:schemeClr val="bg1"/>
                </a:bgClr>
              </a:pattFill>
              <a:ln w="9525">
                <a:solidFill>
                  <a:schemeClr val="tx1"/>
                </a:solidFill>
                <a:round/>
                <a:headEnd/>
                <a:tailEnd/>
              </a:ln>
            </p:spPr>
            <p:txBody>
              <a:bodyPr wrap="none" anchor="ctr"/>
              <a:lstStyle/>
              <a:p>
                <a:endParaRPr lang="en-US">
                  <a:latin typeface="Rockwell" pitchFamily="18" charset="0"/>
                </a:endParaRPr>
              </a:p>
            </p:txBody>
          </p:sp>
          <p:sp>
            <p:nvSpPr>
              <p:cNvPr id="93240" name="Line 35"/>
              <p:cNvSpPr>
                <a:spLocks noChangeShapeType="1"/>
              </p:cNvSpPr>
              <p:nvPr/>
            </p:nvSpPr>
            <p:spPr bwMode="auto">
              <a:xfrm flipV="1">
                <a:off x="1344" y="2112"/>
                <a:ext cx="912" cy="48"/>
              </a:xfrm>
              <a:prstGeom prst="line">
                <a:avLst/>
              </a:prstGeom>
              <a:noFill/>
              <a:ln w="38100">
                <a:solidFill>
                  <a:srgbClr val="800000"/>
                </a:solidFill>
                <a:round/>
                <a:headEnd/>
                <a:tailEnd/>
              </a:ln>
            </p:spPr>
            <p:txBody>
              <a:bodyPr/>
              <a:lstStyle/>
              <a:p>
                <a:endParaRPr lang="en-US"/>
              </a:p>
            </p:txBody>
          </p:sp>
        </p:grpSp>
        <p:grpSp>
          <p:nvGrpSpPr>
            <p:cNvPr id="9" name="Group 36"/>
            <p:cNvGrpSpPr>
              <a:grpSpLocks/>
            </p:cNvGrpSpPr>
            <p:nvPr/>
          </p:nvGrpSpPr>
          <p:grpSpPr bwMode="auto">
            <a:xfrm rot="-5400000">
              <a:off x="2928" y="1200"/>
              <a:ext cx="192" cy="192"/>
              <a:chOff x="1344" y="1968"/>
              <a:chExt cx="1248" cy="288"/>
            </a:xfrm>
          </p:grpSpPr>
          <p:sp>
            <p:nvSpPr>
              <p:cNvPr id="93237" name="Oval 37" descr="Trellis"/>
              <p:cNvSpPr>
                <a:spLocks noChangeArrowheads="1"/>
              </p:cNvSpPr>
              <p:nvPr/>
            </p:nvSpPr>
            <p:spPr bwMode="auto">
              <a:xfrm rot="-238349">
                <a:off x="1536" y="1968"/>
                <a:ext cx="1056" cy="288"/>
              </a:xfrm>
              <a:prstGeom prst="ellipse">
                <a:avLst/>
              </a:prstGeom>
              <a:pattFill prst="trellis">
                <a:fgClr>
                  <a:schemeClr val="accent2"/>
                </a:fgClr>
                <a:bgClr>
                  <a:schemeClr val="bg1"/>
                </a:bgClr>
              </a:pattFill>
              <a:ln w="9525">
                <a:solidFill>
                  <a:schemeClr val="tx1"/>
                </a:solidFill>
                <a:round/>
                <a:headEnd/>
                <a:tailEnd/>
              </a:ln>
            </p:spPr>
            <p:txBody>
              <a:bodyPr wrap="none" anchor="ctr"/>
              <a:lstStyle/>
              <a:p>
                <a:endParaRPr lang="en-US">
                  <a:latin typeface="Rockwell" pitchFamily="18" charset="0"/>
                </a:endParaRPr>
              </a:p>
            </p:txBody>
          </p:sp>
          <p:sp>
            <p:nvSpPr>
              <p:cNvPr id="93238" name="Line 38"/>
              <p:cNvSpPr>
                <a:spLocks noChangeShapeType="1"/>
              </p:cNvSpPr>
              <p:nvPr/>
            </p:nvSpPr>
            <p:spPr bwMode="auto">
              <a:xfrm flipV="1">
                <a:off x="1344" y="2112"/>
                <a:ext cx="912" cy="48"/>
              </a:xfrm>
              <a:prstGeom prst="line">
                <a:avLst/>
              </a:prstGeom>
              <a:noFill/>
              <a:ln w="38100">
                <a:solidFill>
                  <a:srgbClr val="800000"/>
                </a:solidFill>
                <a:round/>
                <a:headEnd/>
                <a:tailEnd/>
              </a:ln>
            </p:spPr>
            <p:txBody>
              <a:bodyPr/>
              <a:lstStyle/>
              <a:p>
                <a:endParaRPr lang="en-US"/>
              </a:p>
            </p:txBody>
          </p:sp>
        </p:grpSp>
        <p:sp>
          <p:nvSpPr>
            <p:cNvPr id="93235" name="Line 42"/>
            <p:cNvSpPr>
              <a:spLocks noChangeShapeType="1"/>
            </p:cNvSpPr>
            <p:nvPr/>
          </p:nvSpPr>
          <p:spPr bwMode="auto">
            <a:xfrm>
              <a:off x="3024" y="1392"/>
              <a:ext cx="96" cy="48"/>
            </a:xfrm>
            <a:prstGeom prst="line">
              <a:avLst/>
            </a:prstGeom>
            <a:noFill/>
            <a:ln w="19050">
              <a:solidFill>
                <a:schemeClr val="tx2"/>
              </a:solidFill>
              <a:round/>
              <a:headEnd/>
              <a:tailEnd/>
            </a:ln>
          </p:spPr>
          <p:txBody>
            <a:bodyPr/>
            <a:lstStyle/>
            <a:p>
              <a:endParaRPr lang="en-US"/>
            </a:p>
          </p:txBody>
        </p:sp>
        <p:sp>
          <p:nvSpPr>
            <p:cNvPr id="93236" name="Line 50"/>
            <p:cNvSpPr>
              <a:spLocks noChangeShapeType="1"/>
            </p:cNvSpPr>
            <p:nvPr/>
          </p:nvSpPr>
          <p:spPr bwMode="auto">
            <a:xfrm flipV="1">
              <a:off x="2928" y="1392"/>
              <a:ext cx="96" cy="48"/>
            </a:xfrm>
            <a:prstGeom prst="line">
              <a:avLst/>
            </a:prstGeom>
            <a:noFill/>
            <a:ln w="19050">
              <a:solidFill>
                <a:schemeClr val="tx2"/>
              </a:solidFill>
              <a:round/>
              <a:headEnd/>
              <a:tailEnd/>
            </a:ln>
          </p:spPr>
          <p:txBody>
            <a:bodyPr/>
            <a:lstStyle/>
            <a:p>
              <a:endParaRPr lang="en-US"/>
            </a:p>
          </p:txBody>
        </p:sp>
      </p:grpSp>
      <p:grpSp>
        <p:nvGrpSpPr>
          <p:cNvPr id="10" name="Group 53"/>
          <p:cNvGrpSpPr>
            <a:grpSpLocks/>
          </p:cNvGrpSpPr>
          <p:nvPr/>
        </p:nvGrpSpPr>
        <p:grpSpPr bwMode="auto">
          <a:xfrm>
            <a:off x="7543800" y="3429000"/>
            <a:ext cx="533400" cy="457200"/>
            <a:chOff x="2928" y="1200"/>
            <a:chExt cx="336" cy="288"/>
          </a:xfrm>
        </p:grpSpPr>
        <p:sp>
          <p:nvSpPr>
            <p:cNvPr id="93223" name="Oval 54"/>
            <p:cNvSpPr>
              <a:spLocks noChangeArrowheads="1"/>
            </p:cNvSpPr>
            <p:nvPr/>
          </p:nvSpPr>
          <p:spPr bwMode="auto">
            <a:xfrm>
              <a:off x="3024" y="1344"/>
              <a:ext cx="96" cy="96"/>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grpSp>
          <p:nvGrpSpPr>
            <p:cNvPr id="11" name="Group 55"/>
            <p:cNvGrpSpPr>
              <a:grpSpLocks/>
            </p:cNvGrpSpPr>
            <p:nvPr/>
          </p:nvGrpSpPr>
          <p:grpSpPr bwMode="auto">
            <a:xfrm>
              <a:off x="3072" y="1296"/>
              <a:ext cx="192" cy="192"/>
              <a:chOff x="1344" y="1968"/>
              <a:chExt cx="1248" cy="288"/>
            </a:xfrm>
          </p:grpSpPr>
          <p:sp>
            <p:nvSpPr>
              <p:cNvPr id="93230" name="Oval 56" descr="Trellis"/>
              <p:cNvSpPr>
                <a:spLocks noChangeArrowheads="1"/>
              </p:cNvSpPr>
              <p:nvPr/>
            </p:nvSpPr>
            <p:spPr bwMode="auto">
              <a:xfrm rot="-238349">
                <a:off x="1536" y="1968"/>
                <a:ext cx="1056" cy="288"/>
              </a:xfrm>
              <a:prstGeom prst="ellipse">
                <a:avLst/>
              </a:prstGeom>
              <a:pattFill prst="trellis">
                <a:fgClr>
                  <a:schemeClr val="accent2"/>
                </a:fgClr>
                <a:bgClr>
                  <a:schemeClr val="bg1"/>
                </a:bgClr>
              </a:pattFill>
              <a:ln w="9525">
                <a:solidFill>
                  <a:schemeClr val="tx1"/>
                </a:solidFill>
                <a:round/>
                <a:headEnd/>
                <a:tailEnd/>
              </a:ln>
            </p:spPr>
            <p:txBody>
              <a:bodyPr wrap="none" anchor="ctr"/>
              <a:lstStyle/>
              <a:p>
                <a:endParaRPr lang="en-US">
                  <a:latin typeface="Rockwell" pitchFamily="18" charset="0"/>
                </a:endParaRPr>
              </a:p>
            </p:txBody>
          </p:sp>
          <p:sp>
            <p:nvSpPr>
              <p:cNvPr id="93231" name="Line 57"/>
              <p:cNvSpPr>
                <a:spLocks noChangeShapeType="1"/>
              </p:cNvSpPr>
              <p:nvPr/>
            </p:nvSpPr>
            <p:spPr bwMode="auto">
              <a:xfrm flipV="1">
                <a:off x="1344" y="2112"/>
                <a:ext cx="912" cy="48"/>
              </a:xfrm>
              <a:prstGeom prst="line">
                <a:avLst/>
              </a:prstGeom>
              <a:noFill/>
              <a:ln w="38100">
                <a:solidFill>
                  <a:srgbClr val="800000"/>
                </a:solidFill>
                <a:round/>
                <a:headEnd/>
                <a:tailEnd/>
              </a:ln>
            </p:spPr>
            <p:txBody>
              <a:bodyPr/>
              <a:lstStyle/>
              <a:p>
                <a:endParaRPr lang="en-US"/>
              </a:p>
            </p:txBody>
          </p:sp>
        </p:grpSp>
        <p:grpSp>
          <p:nvGrpSpPr>
            <p:cNvPr id="12" name="Group 58"/>
            <p:cNvGrpSpPr>
              <a:grpSpLocks/>
            </p:cNvGrpSpPr>
            <p:nvPr/>
          </p:nvGrpSpPr>
          <p:grpSpPr bwMode="auto">
            <a:xfrm rot="-5400000">
              <a:off x="2928" y="1200"/>
              <a:ext cx="192" cy="192"/>
              <a:chOff x="1344" y="1968"/>
              <a:chExt cx="1248" cy="288"/>
            </a:xfrm>
          </p:grpSpPr>
          <p:sp>
            <p:nvSpPr>
              <p:cNvPr id="93228" name="Oval 59" descr="Trellis"/>
              <p:cNvSpPr>
                <a:spLocks noChangeArrowheads="1"/>
              </p:cNvSpPr>
              <p:nvPr/>
            </p:nvSpPr>
            <p:spPr bwMode="auto">
              <a:xfrm rot="-238349">
                <a:off x="1536" y="1968"/>
                <a:ext cx="1056" cy="288"/>
              </a:xfrm>
              <a:prstGeom prst="ellipse">
                <a:avLst/>
              </a:prstGeom>
              <a:pattFill prst="trellis">
                <a:fgClr>
                  <a:schemeClr val="accent2"/>
                </a:fgClr>
                <a:bgClr>
                  <a:schemeClr val="bg1"/>
                </a:bgClr>
              </a:pattFill>
              <a:ln w="9525">
                <a:solidFill>
                  <a:schemeClr val="tx1"/>
                </a:solidFill>
                <a:round/>
                <a:headEnd/>
                <a:tailEnd/>
              </a:ln>
            </p:spPr>
            <p:txBody>
              <a:bodyPr wrap="none" anchor="ctr"/>
              <a:lstStyle/>
              <a:p>
                <a:endParaRPr lang="en-US">
                  <a:latin typeface="Rockwell" pitchFamily="18" charset="0"/>
                </a:endParaRPr>
              </a:p>
            </p:txBody>
          </p:sp>
          <p:sp>
            <p:nvSpPr>
              <p:cNvPr id="93229" name="Line 60"/>
              <p:cNvSpPr>
                <a:spLocks noChangeShapeType="1"/>
              </p:cNvSpPr>
              <p:nvPr/>
            </p:nvSpPr>
            <p:spPr bwMode="auto">
              <a:xfrm flipV="1">
                <a:off x="1344" y="2112"/>
                <a:ext cx="912" cy="48"/>
              </a:xfrm>
              <a:prstGeom prst="line">
                <a:avLst/>
              </a:prstGeom>
              <a:noFill/>
              <a:ln w="38100">
                <a:solidFill>
                  <a:srgbClr val="800000"/>
                </a:solidFill>
                <a:round/>
                <a:headEnd/>
                <a:tailEnd/>
              </a:ln>
            </p:spPr>
            <p:txBody>
              <a:bodyPr/>
              <a:lstStyle/>
              <a:p>
                <a:endParaRPr lang="en-US"/>
              </a:p>
            </p:txBody>
          </p:sp>
        </p:grpSp>
        <p:sp>
          <p:nvSpPr>
            <p:cNvPr id="93226" name="Line 61"/>
            <p:cNvSpPr>
              <a:spLocks noChangeShapeType="1"/>
            </p:cNvSpPr>
            <p:nvPr/>
          </p:nvSpPr>
          <p:spPr bwMode="auto">
            <a:xfrm>
              <a:off x="3024" y="1392"/>
              <a:ext cx="96" cy="48"/>
            </a:xfrm>
            <a:prstGeom prst="line">
              <a:avLst/>
            </a:prstGeom>
            <a:noFill/>
            <a:ln w="19050">
              <a:solidFill>
                <a:schemeClr val="tx2"/>
              </a:solidFill>
              <a:round/>
              <a:headEnd/>
              <a:tailEnd/>
            </a:ln>
          </p:spPr>
          <p:txBody>
            <a:bodyPr/>
            <a:lstStyle/>
            <a:p>
              <a:endParaRPr lang="en-US"/>
            </a:p>
          </p:txBody>
        </p:sp>
        <p:sp>
          <p:nvSpPr>
            <p:cNvPr id="93227" name="Line 62"/>
            <p:cNvSpPr>
              <a:spLocks noChangeShapeType="1"/>
            </p:cNvSpPr>
            <p:nvPr/>
          </p:nvSpPr>
          <p:spPr bwMode="auto">
            <a:xfrm flipV="1">
              <a:off x="2928" y="1392"/>
              <a:ext cx="96" cy="48"/>
            </a:xfrm>
            <a:prstGeom prst="line">
              <a:avLst/>
            </a:prstGeom>
            <a:noFill/>
            <a:ln w="19050">
              <a:solidFill>
                <a:schemeClr val="tx2"/>
              </a:solidFill>
              <a:round/>
              <a:headEnd/>
              <a:tailEnd/>
            </a:ln>
          </p:spPr>
          <p:txBody>
            <a:bodyPr/>
            <a:lstStyle/>
            <a:p>
              <a:endParaRPr lang="en-US"/>
            </a:p>
          </p:txBody>
        </p:sp>
      </p:grpSp>
      <p:grpSp>
        <p:nvGrpSpPr>
          <p:cNvPr id="13" name="Group 63"/>
          <p:cNvGrpSpPr>
            <a:grpSpLocks/>
          </p:cNvGrpSpPr>
          <p:nvPr/>
        </p:nvGrpSpPr>
        <p:grpSpPr bwMode="auto">
          <a:xfrm>
            <a:off x="7772400" y="4191000"/>
            <a:ext cx="533400" cy="457200"/>
            <a:chOff x="2928" y="1200"/>
            <a:chExt cx="336" cy="288"/>
          </a:xfrm>
        </p:grpSpPr>
        <p:sp>
          <p:nvSpPr>
            <p:cNvPr id="93214" name="Oval 64"/>
            <p:cNvSpPr>
              <a:spLocks noChangeArrowheads="1"/>
            </p:cNvSpPr>
            <p:nvPr/>
          </p:nvSpPr>
          <p:spPr bwMode="auto">
            <a:xfrm>
              <a:off x="3024" y="1344"/>
              <a:ext cx="96" cy="96"/>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grpSp>
          <p:nvGrpSpPr>
            <p:cNvPr id="14" name="Group 65"/>
            <p:cNvGrpSpPr>
              <a:grpSpLocks/>
            </p:cNvGrpSpPr>
            <p:nvPr/>
          </p:nvGrpSpPr>
          <p:grpSpPr bwMode="auto">
            <a:xfrm>
              <a:off x="3072" y="1296"/>
              <a:ext cx="192" cy="192"/>
              <a:chOff x="1344" y="1968"/>
              <a:chExt cx="1248" cy="288"/>
            </a:xfrm>
          </p:grpSpPr>
          <p:sp>
            <p:nvSpPr>
              <p:cNvPr id="93221" name="Oval 66" descr="Trellis"/>
              <p:cNvSpPr>
                <a:spLocks noChangeArrowheads="1"/>
              </p:cNvSpPr>
              <p:nvPr/>
            </p:nvSpPr>
            <p:spPr bwMode="auto">
              <a:xfrm rot="-238349">
                <a:off x="1536" y="1968"/>
                <a:ext cx="1056" cy="288"/>
              </a:xfrm>
              <a:prstGeom prst="ellipse">
                <a:avLst/>
              </a:prstGeom>
              <a:pattFill prst="trellis">
                <a:fgClr>
                  <a:schemeClr val="accent2"/>
                </a:fgClr>
                <a:bgClr>
                  <a:schemeClr val="bg1"/>
                </a:bgClr>
              </a:pattFill>
              <a:ln w="9525">
                <a:solidFill>
                  <a:schemeClr val="tx1"/>
                </a:solidFill>
                <a:round/>
                <a:headEnd/>
                <a:tailEnd/>
              </a:ln>
            </p:spPr>
            <p:txBody>
              <a:bodyPr wrap="none" anchor="ctr"/>
              <a:lstStyle/>
              <a:p>
                <a:endParaRPr lang="en-US">
                  <a:latin typeface="Rockwell" pitchFamily="18" charset="0"/>
                </a:endParaRPr>
              </a:p>
            </p:txBody>
          </p:sp>
          <p:sp>
            <p:nvSpPr>
              <p:cNvPr id="93222" name="Line 67"/>
              <p:cNvSpPr>
                <a:spLocks noChangeShapeType="1"/>
              </p:cNvSpPr>
              <p:nvPr/>
            </p:nvSpPr>
            <p:spPr bwMode="auto">
              <a:xfrm flipV="1">
                <a:off x="1344" y="2112"/>
                <a:ext cx="912" cy="48"/>
              </a:xfrm>
              <a:prstGeom prst="line">
                <a:avLst/>
              </a:prstGeom>
              <a:noFill/>
              <a:ln w="38100">
                <a:solidFill>
                  <a:srgbClr val="800000"/>
                </a:solidFill>
                <a:round/>
                <a:headEnd/>
                <a:tailEnd/>
              </a:ln>
            </p:spPr>
            <p:txBody>
              <a:bodyPr/>
              <a:lstStyle/>
              <a:p>
                <a:endParaRPr lang="en-US"/>
              </a:p>
            </p:txBody>
          </p:sp>
        </p:grpSp>
        <p:grpSp>
          <p:nvGrpSpPr>
            <p:cNvPr id="15" name="Group 68"/>
            <p:cNvGrpSpPr>
              <a:grpSpLocks/>
            </p:cNvGrpSpPr>
            <p:nvPr/>
          </p:nvGrpSpPr>
          <p:grpSpPr bwMode="auto">
            <a:xfrm rot="-5400000">
              <a:off x="2928" y="1200"/>
              <a:ext cx="192" cy="192"/>
              <a:chOff x="1344" y="1968"/>
              <a:chExt cx="1248" cy="288"/>
            </a:xfrm>
          </p:grpSpPr>
          <p:sp>
            <p:nvSpPr>
              <p:cNvPr id="93219" name="Oval 69" descr="Trellis"/>
              <p:cNvSpPr>
                <a:spLocks noChangeArrowheads="1"/>
              </p:cNvSpPr>
              <p:nvPr/>
            </p:nvSpPr>
            <p:spPr bwMode="auto">
              <a:xfrm rot="-238349">
                <a:off x="1536" y="1968"/>
                <a:ext cx="1056" cy="288"/>
              </a:xfrm>
              <a:prstGeom prst="ellipse">
                <a:avLst/>
              </a:prstGeom>
              <a:pattFill prst="trellis">
                <a:fgClr>
                  <a:schemeClr val="accent2"/>
                </a:fgClr>
                <a:bgClr>
                  <a:schemeClr val="bg1"/>
                </a:bgClr>
              </a:pattFill>
              <a:ln w="9525">
                <a:solidFill>
                  <a:schemeClr val="tx1"/>
                </a:solidFill>
                <a:round/>
                <a:headEnd/>
                <a:tailEnd/>
              </a:ln>
            </p:spPr>
            <p:txBody>
              <a:bodyPr wrap="none" anchor="ctr"/>
              <a:lstStyle/>
              <a:p>
                <a:endParaRPr lang="en-US">
                  <a:latin typeface="Rockwell" pitchFamily="18" charset="0"/>
                </a:endParaRPr>
              </a:p>
            </p:txBody>
          </p:sp>
          <p:sp>
            <p:nvSpPr>
              <p:cNvPr id="93220" name="Line 70"/>
              <p:cNvSpPr>
                <a:spLocks noChangeShapeType="1"/>
              </p:cNvSpPr>
              <p:nvPr/>
            </p:nvSpPr>
            <p:spPr bwMode="auto">
              <a:xfrm flipV="1">
                <a:off x="1344" y="2112"/>
                <a:ext cx="912" cy="48"/>
              </a:xfrm>
              <a:prstGeom prst="line">
                <a:avLst/>
              </a:prstGeom>
              <a:noFill/>
              <a:ln w="38100">
                <a:solidFill>
                  <a:srgbClr val="800000"/>
                </a:solidFill>
                <a:round/>
                <a:headEnd/>
                <a:tailEnd/>
              </a:ln>
            </p:spPr>
            <p:txBody>
              <a:bodyPr/>
              <a:lstStyle/>
              <a:p>
                <a:endParaRPr lang="en-US"/>
              </a:p>
            </p:txBody>
          </p:sp>
        </p:grpSp>
        <p:sp>
          <p:nvSpPr>
            <p:cNvPr id="93217" name="Line 71"/>
            <p:cNvSpPr>
              <a:spLocks noChangeShapeType="1"/>
            </p:cNvSpPr>
            <p:nvPr/>
          </p:nvSpPr>
          <p:spPr bwMode="auto">
            <a:xfrm>
              <a:off x="3024" y="1392"/>
              <a:ext cx="96" cy="48"/>
            </a:xfrm>
            <a:prstGeom prst="line">
              <a:avLst/>
            </a:prstGeom>
            <a:noFill/>
            <a:ln w="19050">
              <a:solidFill>
                <a:schemeClr val="tx2"/>
              </a:solidFill>
              <a:round/>
              <a:headEnd/>
              <a:tailEnd/>
            </a:ln>
          </p:spPr>
          <p:txBody>
            <a:bodyPr/>
            <a:lstStyle/>
            <a:p>
              <a:endParaRPr lang="en-US"/>
            </a:p>
          </p:txBody>
        </p:sp>
        <p:sp>
          <p:nvSpPr>
            <p:cNvPr id="93218" name="Line 72"/>
            <p:cNvSpPr>
              <a:spLocks noChangeShapeType="1"/>
            </p:cNvSpPr>
            <p:nvPr/>
          </p:nvSpPr>
          <p:spPr bwMode="auto">
            <a:xfrm flipV="1">
              <a:off x="2928" y="1392"/>
              <a:ext cx="96" cy="48"/>
            </a:xfrm>
            <a:prstGeom prst="line">
              <a:avLst/>
            </a:prstGeom>
            <a:noFill/>
            <a:ln w="19050">
              <a:solidFill>
                <a:schemeClr val="tx2"/>
              </a:solidFill>
              <a:round/>
              <a:headEnd/>
              <a:tailEnd/>
            </a:ln>
          </p:spPr>
          <p:txBody>
            <a:bodyPr/>
            <a:lstStyle/>
            <a:p>
              <a:endParaRPr lang="en-US"/>
            </a:p>
          </p:txBody>
        </p:sp>
      </p:grpSp>
      <p:grpSp>
        <p:nvGrpSpPr>
          <p:cNvPr id="16" name="Group 73"/>
          <p:cNvGrpSpPr>
            <a:grpSpLocks/>
          </p:cNvGrpSpPr>
          <p:nvPr/>
        </p:nvGrpSpPr>
        <p:grpSpPr bwMode="auto">
          <a:xfrm>
            <a:off x="6781800" y="3048000"/>
            <a:ext cx="533400" cy="457200"/>
            <a:chOff x="2928" y="1200"/>
            <a:chExt cx="336" cy="288"/>
          </a:xfrm>
        </p:grpSpPr>
        <p:sp>
          <p:nvSpPr>
            <p:cNvPr id="93205" name="Oval 74"/>
            <p:cNvSpPr>
              <a:spLocks noChangeArrowheads="1"/>
            </p:cNvSpPr>
            <p:nvPr/>
          </p:nvSpPr>
          <p:spPr bwMode="auto">
            <a:xfrm>
              <a:off x="3024" y="1344"/>
              <a:ext cx="96" cy="96"/>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grpSp>
          <p:nvGrpSpPr>
            <p:cNvPr id="17" name="Group 75"/>
            <p:cNvGrpSpPr>
              <a:grpSpLocks/>
            </p:cNvGrpSpPr>
            <p:nvPr/>
          </p:nvGrpSpPr>
          <p:grpSpPr bwMode="auto">
            <a:xfrm>
              <a:off x="3072" y="1296"/>
              <a:ext cx="192" cy="192"/>
              <a:chOff x="1344" y="1968"/>
              <a:chExt cx="1248" cy="288"/>
            </a:xfrm>
          </p:grpSpPr>
          <p:sp>
            <p:nvSpPr>
              <p:cNvPr id="93212" name="Oval 76" descr="Trellis"/>
              <p:cNvSpPr>
                <a:spLocks noChangeArrowheads="1"/>
              </p:cNvSpPr>
              <p:nvPr/>
            </p:nvSpPr>
            <p:spPr bwMode="auto">
              <a:xfrm rot="-238349">
                <a:off x="1536" y="1968"/>
                <a:ext cx="1056" cy="288"/>
              </a:xfrm>
              <a:prstGeom prst="ellipse">
                <a:avLst/>
              </a:prstGeom>
              <a:pattFill prst="trellis">
                <a:fgClr>
                  <a:schemeClr val="accent2"/>
                </a:fgClr>
                <a:bgClr>
                  <a:schemeClr val="bg1"/>
                </a:bgClr>
              </a:pattFill>
              <a:ln w="9525">
                <a:solidFill>
                  <a:schemeClr val="tx1"/>
                </a:solidFill>
                <a:round/>
                <a:headEnd/>
                <a:tailEnd/>
              </a:ln>
            </p:spPr>
            <p:txBody>
              <a:bodyPr wrap="none" anchor="ctr"/>
              <a:lstStyle/>
              <a:p>
                <a:endParaRPr lang="en-US">
                  <a:latin typeface="Rockwell" pitchFamily="18" charset="0"/>
                </a:endParaRPr>
              </a:p>
            </p:txBody>
          </p:sp>
          <p:sp>
            <p:nvSpPr>
              <p:cNvPr id="93213" name="Line 77"/>
              <p:cNvSpPr>
                <a:spLocks noChangeShapeType="1"/>
              </p:cNvSpPr>
              <p:nvPr/>
            </p:nvSpPr>
            <p:spPr bwMode="auto">
              <a:xfrm flipV="1">
                <a:off x="1344" y="2112"/>
                <a:ext cx="912" cy="48"/>
              </a:xfrm>
              <a:prstGeom prst="line">
                <a:avLst/>
              </a:prstGeom>
              <a:noFill/>
              <a:ln w="38100">
                <a:solidFill>
                  <a:srgbClr val="800000"/>
                </a:solidFill>
                <a:round/>
                <a:headEnd/>
                <a:tailEnd/>
              </a:ln>
            </p:spPr>
            <p:txBody>
              <a:bodyPr/>
              <a:lstStyle/>
              <a:p>
                <a:endParaRPr lang="en-US"/>
              </a:p>
            </p:txBody>
          </p:sp>
        </p:grpSp>
        <p:grpSp>
          <p:nvGrpSpPr>
            <p:cNvPr id="18" name="Group 78"/>
            <p:cNvGrpSpPr>
              <a:grpSpLocks/>
            </p:cNvGrpSpPr>
            <p:nvPr/>
          </p:nvGrpSpPr>
          <p:grpSpPr bwMode="auto">
            <a:xfrm rot="-5400000">
              <a:off x="2928" y="1200"/>
              <a:ext cx="192" cy="192"/>
              <a:chOff x="1344" y="1968"/>
              <a:chExt cx="1248" cy="288"/>
            </a:xfrm>
          </p:grpSpPr>
          <p:sp>
            <p:nvSpPr>
              <p:cNvPr id="93210" name="Oval 79" descr="Trellis"/>
              <p:cNvSpPr>
                <a:spLocks noChangeArrowheads="1"/>
              </p:cNvSpPr>
              <p:nvPr/>
            </p:nvSpPr>
            <p:spPr bwMode="auto">
              <a:xfrm rot="-238349">
                <a:off x="1536" y="1968"/>
                <a:ext cx="1056" cy="288"/>
              </a:xfrm>
              <a:prstGeom prst="ellipse">
                <a:avLst/>
              </a:prstGeom>
              <a:pattFill prst="trellis">
                <a:fgClr>
                  <a:schemeClr val="accent2"/>
                </a:fgClr>
                <a:bgClr>
                  <a:schemeClr val="bg1"/>
                </a:bgClr>
              </a:pattFill>
              <a:ln w="9525">
                <a:solidFill>
                  <a:schemeClr val="tx1"/>
                </a:solidFill>
                <a:round/>
                <a:headEnd/>
                <a:tailEnd/>
              </a:ln>
            </p:spPr>
            <p:txBody>
              <a:bodyPr wrap="none" anchor="ctr"/>
              <a:lstStyle/>
              <a:p>
                <a:endParaRPr lang="en-US">
                  <a:latin typeface="Rockwell" pitchFamily="18" charset="0"/>
                </a:endParaRPr>
              </a:p>
            </p:txBody>
          </p:sp>
          <p:sp>
            <p:nvSpPr>
              <p:cNvPr id="93211" name="Line 80"/>
              <p:cNvSpPr>
                <a:spLocks noChangeShapeType="1"/>
              </p:cNvSpPr>
              <p:nvPr/>
            </p:nvSpPr>
            <p:spPr bwMode="auto">
              <a:xfrm flipV="1">
                <a:off x="1344" y="2112"/>
                <a:ext cx="912" cy="48"/>
              </a:xfrm>
              <a:prstGeom prst="line">
                <a:avLst/>
              </a:prstGeom>
              <a:noFill/>
              <a:ln w="38100">
                <a:solidFill>
                  <a:srgbClr val="800000"/>
                </a:solidFill>
                <a:round/>
                <a:headEnd/>
                <a:tailEnd/>
              </a:ln>
            </p:spPr>
            <p:txBody>
              <a:bodyPr/>
              <a:lstStyle/>
              <a:p>
                <a:endParaRPr lang="en-US"/>
              </a:p>
            </p:txBody>
          </p:sp>
        </p:grpSp>
        <p:sp>
          <p:nvSpPr>
            <p:cNvPr id="93208" name="Line 81"/>
            <p:cNvSpPr>
              <a:spLocks noChangeShapeType="1"/>
            </p:cNvSpPr>
            <p:nvPr/>
          </p:nvSpPr>
          <p:spPr bwMode="auto">
            <a:xfrm>
              <a:off x="3024" y="1392"/>
              <a:ext cx="96" cy="48"/>
            </a:xfrm>
            <a:prstGeom prst="line">
              <a:avLst/>
            </a:prstGeom>
            <a:noFill/>
            <a:ln w="19050">
              <a:solidFill>
                <a:schemeClr val="tx2"/>
              </a:solidFill>
              <a:round/>
              <a:headEnd/>
              <a:tailEnd/>
            </a:ln>
          </p:spPr>
          <p:txBody>
            <a:bodyPr/>
            <a:lstStyle/>
            <a:p>
              <a:endParaRPr lang="en-US"/>
            </a:p>
          </p:txBody>
        </p:sp>
        <p:sp>
          <p:nvSpPr>
            <p:cNvPr id="93209" name="Line 82"/>
            <p:cNvSpPr>
              <a:spLocks noChangeShapeType="1"/>
            </p:cNvSpPr>
            <p:nvPr/>
          </p:nvSpPr>
          <p:spPr bwMode="auto">
            <a:xfrm flipV="1">
              <a:off x="2928" y="1392"/>
              <a:ext cx="96" cy="48"/>
            </a:xfrm>
            <a:prstGeom prst="line">
              <a:avLst/>
            </a:prstGeom>
            <a:noFill/>
            <a:ln w="19050">
              <a:solidFill>
                <a:schemeClr val="tx2"/>
              </a:solidFill>
              <a:round/>
              <a:headEnd/>
              <a:tailEnd/>
            </a:ln>
          </p:spPr>
          <p:txBody>
            <a:bodyPr/>
            <a:lstStyle/>
            <a:p>
              <a:endParaRPr lang="en-US"/>
            </a:p>
          </p:txBody>
        </p:sp>
      </p:grpSp>
      <p:grpSp>
        <p:nvGrpSpPr>
          <p:cNvPr id="19" name="Group 83"/>
          <p:cNvGrpSpPr>
            <a:grpSpLocks/>
          </p:cNvGrpSpPr>
          <p:nvPr/>
        </p:nvGrpSpPr>
        <p:grpSpPr bwMode="auto">
          <a:xfrm>
            <a:off x="6324600" y="3581400"/>
            <a:ext cx="533400" cy="457200"/>
            <a:chOff x="2928" y="1200"/>
            <a:chExt cx="336" cy="288"/>
          </a:xfrm>
        </p:grpSpPr>
        <p:sp>
          <p:nvSpPr>
            <p:cNvPr id="93196" name="Oval 84"/>
            <p:cNvSpPr>
              <a:spLocks noChangeArrowheads="1"/>
            </p:cNvSpPr>
            <p:nvPr/>
          </p:nvSpPr>
          <p:spPr bwMode="auto">
            <a:xfrm>
              <a:off x="3024" y="1344"/>
              <a:ext cx="96" cy="96"/>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grpSp>
          <p:nvGrpSpPr>
            <p:cNvPr id="20" name="Group 85"/>
            <p:cNvGrpSpPr>
              <a:grpSpLocks/>
            </p:cNvGrpSpPr>
            <p:nvPr/>
          </p:nvGrpSpPr>
          <p:grpSpPr bwMode="auto">
            <a:xfrm>
              <a:off x="3072" y="1296"/>
              <a:ext cx="192" cy="192"/>
              <a:chOff x="1344" y="1968"/>
              <a:chExt cx="1248" cy="288"/>
            </a:xfrm>
          </p:grpSpPr>
          <p:sp>
            <p:nvSpPr>
              <p:cNvPr id="93203" name="Oval 86" descr="Trellis"/>
              <p:cNvSpPr>
                <a:spLocks noChangeArrowheads="1"/>
              </p:cNvSpPr>
              <p:nvPr/>
            </p:nvSpPr>
            <p:spPr bwMode="auto">
              <a:xfrm rot="-238349">
                <a:off x="1536" y="1968"/>
                <a:ext cx="1056" cy="288"/>
              </a:xfrm>
              <a:prstGeom prst="ellipse">
                <a:avLst/>
              </a:prstGeom>
              <a:pattFill prst="trellis">
                <a:fgClr>
                  <a:schemeClr val="accent2"/>
                </a:fgClr>
                <a:bgClr>
                  <a:schemeClr val="bg1"/>
                </a:bgClr>
              </a:pattFill>
              <a:ln w="9525">
                <a:solidFill>
                  <a:schemeClr val="tx1"/>
                </a:solidFill>
                <a:round/>
                <a:headEnd/>
                <a:tailEnd/>
              </a:ln>
            </p:spPr>
            <p:txBody>
              <a:bodyPr wrap="none" anchor="ctr"/>
              <a:lstStyle/>
              <a:p>
                <a:endParaRPr lang="en-US">
                  <a:latin typeface="Rockwell" pitchFamily="18" charset="0"/>
                </a:endParaRPr>
              </a:p>
            </p:txBody>
          </p:sp>
          <p:sp>
            <p:nvSpPr>
              <p:cNvPr id="93204" name="Line 87"/>
              <p:cNvSpPr>
                <a:spLocks noChangeShapeType="1"/>
              </p:cNvSpPr>
              <p:nvPr/>
            </p:nvSpPr>
            <p:spPr bwMode="auto">
              <a:xfrm flipV="1">
                <a:off x="1344" y="2112"/>
                <a:ext cx="912" cy="48"/>
              </a:xfrm>
              <a:prstGeom prst="line">
                <a:avLst/>
              </a:prstGeom>
              <a:noFill/>
              <a:ln w="38100">
                <a:solidFill>
                  <a:srgbClr val="800000"/>
                </a:solidFill>
                <a:round/>
                <a:headEnd/>
                <a:tailEnd/>
              </a:ln>
            </p:spPr>
            <p:txBody>
              <a:bodyPr/>
              <a:lstStyle/>
              <a:p>
                <a:endParaRPr lang="en-US"/>
              </a:p>
            </p:txBody>
          </p:sp>
        </p:grpSp>
        <p:grpSp>
          <p:nvGrpSpPr>
            <p:cNvPr id="21" name="Group 88"/>
            <p:cNvGrpSpPr>
              <a:grpSpLocks/>
            </p:cNvGrpSpPr>
            <p:nvPr/>
          </p:nvGrpSpPr>
          <p:grpSpPr bwMode="auto">
            <a:xfrm rot="-5400000">
              <a:off x="2928" y="1200"/>
              <a:ext cx="192" cy="192"/>
              <a:chOff x="1344" y="1968"/>
              <a:chExt cx="1248" cy="288"/>
            </a:xfrm>
          </p:grpSpPr>
          <p:sp>
            <p:nvSpPr>
              <p:cNvPr id="93201" name="Oval 89" descr="Trellis"/>
              <p:cNvSpPr>
                <a:spLocks noChangeArrowheads="1"/>
              </p:cNvSpPr>
              <p:nvPr/>
            </p:nvSpPr>
            <p:spPr bwMode="auto">
              <a:xfrm rot="-238349">
                <a:off x="1536" y="1968"/>
                <a:ext cx="1056" cy="288"/>
              </a:xfrm>
              <a:prstGeom prst="ellipse">
                <a:avLst/>
              </a:prstGeom>
              <a:pattFill prst="trellis">
                <a:fgClr>
                  <a:schemeClr val="accent2"/>
                </a:fgClr>
                <a:bgClr>
                  <a:schemeClr val="bg1"/>
                </a:bgClr>
              </a:pattFill>
              <a:ln w="9525">
                <a:solidFill>
                  <a:schemeClr val="tx1"/>
                </a:solidFill>
                <a:round/>
                <a:headEnd/>
                <a:tailEnd/>
              </a:ln>
            </p:spPr>
            <p:txBody>
              <a:bodyPr wrap="none" anchor="ctr"/>
              <a:lstStyle/>
              <a:p>
                <a:endParaRPr lang="en-US">
                  <a:latin typeface="Rockwell" pitchFamily="18" charset="0"/>
                </a:endParaRPr>
              </a:p>
            </p:txBody>
          </p:sp>
          <p:sp>
            <p:nvSpPr>
              <p:cNvPr id="93202" name="Line 90"/>
              <p:cNvSpPr>
                <a:spLocks noChangeShapeType="1"/>
              </p:cNvSpPr>
              <p:nvPr/>
            </p:nvSpPr>
            <p:spPr bwMode="auto">
              <a:xfrm flipV="1">
                <a:off x="1344" y="2112"/>
                <a:ext cx="912" cy="48"/>
              </a:xfrm>
              <a:prstGeom prst="line">
                <a:avLst/>
              </a:prstGeom>
              <a:noFill/>
              <a:ln w="38100">
                <a:solidFill>
                  <a:srgbClr val="800000"/>
                </a:solidFill>
                <a:round/>
                <a:headEnd/>
                <a:tailEnd/>
              </a:ln>
            </p:spPr>
            <p:txBody>
              <a:bodyPr/>
              <a:lstStyle/>
              <a:p>
                <a:endParaRPr lang="en-US"/>
              </a:p>
            </p:txBody>
          </p:sp>
        </p:grpSp>
        <p:sp>
          <p:nvSpPr>
            <p:cNvPr id="93199" name="Line 91"/>
            <p:cNvSpPr>
              <a:spLocks noChangeShapeType="1"/>
            </p:cNvSpPr>
            <p:nvPr/>
          </p:nvSpPr>
          <p:spPr bwMode="auto">
            <a:xfrm>
              <a:off x="3024" y="1392"/>
              <a:ext cx="96" cy="48"/>
            </a:xfrm>
            <a:prstGeom prst="line">
              <a:avLst/>
            </a:prstGeom>
            <a:noFill/>
            <a:ln w="19050">
              <a:solidFill>
                <a:schemeClr val="tx2"/>
              </a:solidFill>
              <a:round/>
              <a:headEnd/>
              <a:tailEnd/>
            </a:ln>
          </p:spPr>
          <p:txBody>
            <a:bodyPr/>
            <a:lstStyle/>
            <a:p>
              <a:endParaRPr lang="en-US"/>
            </a:p>
          </p:txBody>
        </p:sp>
        <p:sp>
          <p:nvSpPr>
            <p:cNvPr id="93200" name="Line 92"/>
            <p:cNvSpPr>
              <a:spLocks noChangeShapeType="1"/>
            </p:cNvSpPr>
            <p:nvPr/>
          </p:nvSpPr>
          <p:spPr bwMode="auto">
            <a:xfrm flipV="1">
              <a:off x="2928" y="1392"/>
              <a:ext cx="96" cy="48"/>
            </a:xfrm>
            <a:prstGeom prst="line">
              <a:avLst/>
            </a:prstGeom>
            <a:noFill/>
            <a:ln w="19050">
              <a:solidFill>
                <a:schemeClr val="tx2"/>
              </a:solidFill>
              <a:round/>
              <a:headEnd/>
              <a:tailEnd/>
            </a:ln>
          </p:spPr>
          <p:txBody>
            <a:bodyPr/>
            <a:lstStyle/>
            <a:p>
              <a:endParaRPr lang="en-US"/>
            </a:p>
          </p:txBody>
        </p:sp>
      </p:grpSp>
      <p:sp>
        <p:nvSpPr>
          <p:cNvPr id="93195" name="AutoShape 94"/>
          <p:cNvSpPr>
            <a:spLocks noChangeArrowheads="1"/>
          </p:cNvSpPr>
          <p:nvPr/>
        </p:nvSpPr>
        <p:spPr bwMode="auto">
          <a:xfrm>
            <a:off x="4038600" y="3048000"/>
            <a:ext cx="1371600" cy="1066800"/>
          </a:xfrm>
          <a:prstGeom prst="rightArrow">
            <a:avLst>
              <a:gd name="adj1" fmla="val 50000"/>
              <a:gd name="adj2" fmla="val 32143"/>
            </a:avLst>
          </a:prstGeom>
          <a:noFill/>
          <a:ln w="38100">
            <a:solidFill>
              <a:schemeClr val="folHlink"/>
            </a:solidFill>
            <a:miter lim="800000"/>
            <a:headEnd/>
            <a:tailEnd/>
          </a:ln>
        </p:spPr>
        <p:txBody>
          <a:bodyPr wrap="none" anchor="ctr"/>
          <a:lstStyle/>
          <a:p>
            <a:endParaRPr lang="en-US">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par>
                                <p:cTn id="18" presetID="4" presetClass="entr" presetSubtype="1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par>
                                <p:cTn id="21" presetID="4"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par>
                                <p:cTn id="24" presetID="4" presetClass="entr" presetSubtype="16"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ox(in)">
                                      <p:cBhvr>
                                        <p:cTn id="26" dur="500"/>
                                        <p:tgtEl>
                                          <p:spTgt spid="16"/>
                                        </p:tgtEl>
                                      </p:cBhvr>
                                    </p:animEffect>
                                  </p:childTnLst>
                                </p:cTn>
                              </p:par>
                              <p:par>
                                <p:cTn id="27" presetID="4" presetClass="entr" presetSubtype="16"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leafcutting1"/>
          <p:cNvPicPr>
            <a:picLocks noChangeAspect="1" noChangeArrowheads="1"/>
          </p:cNvPicPr>
          <p:nvPr/>
        </p:nvPicPr>
        <p:blipFill>
          <a:blip r:embed="rId4" cstate="print"/>
          <a:srcRect/>
          <a:stretch>
            <a:fillRect/>
          </a:stretch>
        </p:blipFill>
        <p:spPr bwMode="auto">
          <a:xfrm>
            <a:off x="228600" y="228600"/>
            <a:ext cx="4062413" cy="4267200"/>
          </a:xfrm>
          <a:prstGeom prst="rect">
            <a:avLst/>
          </a:prstGeom>
          <a:noFill/>
          <a:ln w="9525">
            <a:noFill/>
            <a:miter lim="800000"/>
            <a:headEnd/>
            <a:tailEnd/>
          </a:ln>
        </p:spPr>
      </p:pic>
      <p:pic>
        <p:nvPicPr>
          <p:cNvPr id="94211" name="Picture 3" descr="leafcutting2"/>
          <p:cNvPicPr>
            <a:picLocks noChangeAspect="1" noChangeArrowheads="1"/>
          </p:cNvPicPr>
          <p:nvPr/>
        </p:nvPicPr>
        <p:blipFill>
          <a:blip r:embed="rId5" cstate="print"/>
          <a:srcRect/>
          <a:stretch>
            <a:fillRect/>
          </a:stretch>
        </p:blipFill>
        <p:spPr bwMode="auto">
          <a:xfrm>
            <a:off x="4438650" y="1981200"/>
            <a:ext cx="4529138" cy="4724400"/>
          </a:xfrm>
          <a:prstGeom prst="rect">
            <a:avLst/>
          </a:prstGeom>
          <a:noFill/>
          <a:ln w="9525">
            <a:noFill/>
            <a:miter lim="800000"/>
            <a:headEnd/>
            <a:tailEnd/>
          </a:ln>
        </p:spPr>
      </p:pic>
    </p:spTree>
  </p:cSld>
  <p:clrMapOvr>
    <a:masterClrMapping/>
  </p:clrMapOvr>
  <p:transition>
    <p:blinds dir="vert"/>
    <p:sndAc>
      <p:stSnd>
        <p:snd r:embed="rId3" name="laser.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Photo of  plant."/>
          <p:cNvPicPr>
            <a:picLocks noChangeAspect="1" noChangeArrowheads="1"/>
          </p:cNvPicPr>
          <p:nvPr/>
        </p:nvPicPr>
        <p:blipFill>
          <a:blip r:embed="rId4" cstate="print"/>
          <a:srcRect/>
          <a:stretch>
            <a:fillRect/>
          </a:stretch>
        </p:blipFill>
        <p:spPr bwMode="auto">
          <a:xfrm>
            <a:off x="304800" y="1447800"/>
            <a:ext cx="6248400" cy="4102100"/>
          </a:xfrm>
          <a:prstGeom prst="rect">
            <a:avLst/>
          </a:prstGeom>
          <a:noFill/>
          <a:ln w="38100">
            <a:solidFill>
              <a:schemeClr val="tx1"/>
            </a:solidFill>
            <a:miter lim="800000"/>
            <a:headEnd/>
            <a:tailEnd/>
          </a:ln>
        </p:spPr>
      </p:pic>
      <p:pic>
        <p:nvPicPr>
          <p:cNvPr id="95235" name="Picture 3" descr="hardwoodcutting"/>
          <p:cNvPicPr>
            <a:picLocks noChangeAspect="1" noChangeArrowheads="1"/>
          </p:cNvPicPr>
          <p:nvPr/>
        </p:nvPicPr>
        <p:blipFill>
          <a:blip r:embed="rId5" cstate="print"/>
          <a:srcRect/>
          <a:stretch>
            <a:fillRect/>
          </a:stretch>
        </p:blipFill>
        <p:spPr bwMode="auto">
          <a:xfrm>
            <a:off x="5029200" y="3962400"/>
            <a:ext cx="3505200" cy="2640013"/>
          </a:xfrm>
          <a:prstGeom prst="rect">
            <a:avLst/>
          </a:prstGeom>
          <a:noFill/>
          <a:ln w="38100">
            <a:solidFill>
              <a:schemeClr val="tx1"/>
            </a:solidFill>
            <a:miter lim="800000"/>
            <a:headEnd/>
            <a:tailEnd/>
          </a:ln>
        </p:spPr>
      </p:pic>
      <p:sp>
        <p:nvSpPr>
          <p:cNvPr id="311300" name="Rectangle 4"/>
          <p:cNvSpPr>
            <a:spLocks noGrp="1" noChangeArrowheads="1"/>
          </p:cNvSpPr>
          <p:nvPr>
            <p:ph type="title"/>
          </p:nvPr>
        </p:nvSpPr>
        <p:spPr/>
        <p:txBody>
          <a:bodyPr/>
          <a:lstStyle/>
          <a:p>
            <a:pPr marL="54864" indent="0" eaLnBrk="1" fontAlgn="auto" hangingPunct="1">
              <a:spcAft>
                <a:spcPts val="0"/>
              </a:spcAft>
              <a:defRPr/>
            </a:pPr>
            <a:r>
              <a:rPr lang="en-US">
                <a:solidFill>
                  <a:schemeClr val="tx2">
                    <a:tint val="100000"/>
                    <a:shade val="90000"/>
                    <a:satMod val="250000"/>
                    <a:alpha val="100000"/>
                  </a:schemeClr>
                </a:solidFill>
              </a:rPr>
              <a:t>Cuttings: Hardwood</a:t>
            </a:r>
          </a:p>
        </p:txBody>
      </p:sp>
    </p:spTree>
  </p:cSld>
  <p:clrMapOvr>
    <a:masterClrMapping/>
  </p:clrMapOvr>
  <p:transition>
    <p:fade/>
    <p:sndAc>
      <p:stSnd>
        <p:snd r:embed="rId3" name="laser.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tx2">
                    <a:tint val="100000"/>
                    <a:shade val="90000"/>
                    <a:satMod val="250000"/>
                    <a:alpha val="100000"/>
                  </a:schemeClr>
                </a:solidFill>
              </a:rPr>
              <a:t>Cuttings: Hardwood</a:t>
            </a:r>
          </a:p>
        </p:txBody>
      </p:sp>
      <p:sp>
        <p:nvSpPr>
          <p:cNvPr id="96259" name="Rectangle 4"/>
          <p:cNvSpPr>
            <a:spLocks noChangeArrowheads="1"/>
          </p:cNvSpPr>
          <p:nvPr/>
        </p:nvSpPr>
        <p:spPr bwMode="auto">
          <a:xfrm>
            <a:off x="1066800" y="1600200"/>
            <a:ext cx="533400" cy="4495800"/>
          </a:xfrm>
          <a:prstGeom prst="rect">
            <a:avLst/>
          </a:prstGeom>
          <a:solidFill>
            <a:srgbClr val="800000"/>
          </a:solidFill>
          <a:ln w="9525">
            <a:solidFill>
              <a:srgbClr val="800000"/>
            </a:solidFill>
            <a:miter lim="800000"/>
            <a:headEnd/>
            <a:tailEnd/>
          </a:ln>
        </p:spPr>
        <p:txBody>
          <a:bodyPr wrap="none" anchor="ctr"/>
          <a:lstStyle/>
          <a:p>
            <a:endParaRPr lang="en-US">
              <a:latin typeface="Rockwell" pitchFamily="18" charset="0"/>
            </a:endParaRPr>
          </a:p>
        </p:txBody>
      </p:sp>
      <p:sp>
        <p:nvSpPr>
          <p:cNvPr id="96260" name="Oval 5"/>
          <p:cNvSpPr>
            <a:spLocks noChangeArrowheads="1"/>
          </p:cNvSpPr>
          <p:nvPr/>
        </p:nvSpPr>
        <p:spPr bwMode="auto">
          <a:xfrm>
            <a:off x="1066800" y="6019800"/>
            <a:ext cx="533400" cy="152400"/>
          </a:xfrm>
          <a:prstGeom prst="ellipse">
            <a:avLst/>
          </a:prstGeom>
          <a:solidFill>
            <a:schemeClr val="folHlink"/>
          </a:solidFill>
          <a:ln w="25400">
            <a:solidFill>
              <a:srgbClr val="00FF00"/>
            </a:solidFill>
            <a:round/>
            <a:headEnd/>
            <a:tailEnd/>
          </a:ln>
        </p:spPr>
        <p:txBody>
          <a:bodyPr wrap="none" anchor="ctr"/>
          <a:lstStyle/>
          <a:p>
            <a:endParaRPr lang="en-US">
              <a:latin typeface="Rockwell" pitchFamily="18" charset="0"/>
            </a:endParaRPr>
          </a:p>
        </p:txBody>
      </p:sp>
      <p:sp>
        <p:nvSpPr>
          <p:cNvPr id="96261" name="Oval 6"/>
          <p:cNvSpPr>
            <a:spLocks noChangeArrowheads="1"/>
          </p:cNvSpPr>
          <p:nvPr/>
        </p:nvSpPr>
        <p:spPr bwMode="auto">
          <a:xfrm>
            <a:off x="1066800" y="1524000"/>
            <a:ext cx="533400" cy="152400"/>
          </a:xfrm>
          <a:prstGeom prst="ellipse">
            <a:avLst/>
          </a:prstGeom>
          <a:solidFill>
            <a:srgbClr val="800000"/>
          </a:solidFill>
          <a:ln w="9525">
            <a:solidFill>
              <a:srgbClr val="800000"/>
            </a:solidFill>
            <a:round/>
            <a:headEnd/>
            <a:tailEnd/>
          </a:ln>
        </p:spPr>
        <p:txBody>
          <a:bodyPr wrap="none" anchor="ctr"/>
          <a:lstStyle/>
          <a:p>
            <a:endParaRPr lang="en-US">
              <a:latin typeface="Rockwell" pitchFamily="18" charset="0"/>
            </a:endParaRPr>
          </a:p>
        </p:txBody>
      </p:sp>
      <p:sp>
        <p:nvSpPr>
          <p:cNvPr id="96262" name="Oval 7"/>
          <p:cNvSpPr>
            <a:spLocks noChangeArrowheads="1"/>
          </p:cNvSpPr>
          <p:nvPr/>
        </p:nvSpPr>
        <p:spPr bwMode="auto">
          <a:xfrm>
            <a:off x="1524000" y="1981200"/>
            <a:ext cx="152400" cy="152400"/>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sp>
        <p:nvSpPr>
          <p:cNvPr id="96263" name="Oval 8"/>
          <p:cNvSpPr>
            <a:spLocks noChangeArrowheads="1"/>
          </p:cNvSpPr>
          <p:nvPr/>
        </p:nvSpPr>
        <p:spPr bwMode="auto">
          <a:xfrm>
            <a:off x="990600" y="3429000"/>
            <a:ext cx="152400" cy="152400"/>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sp>
        <p:nvSpPr>
          <p:cNvPr id="96264" name="Oval 9"/>
          <p:cNvSpPr>
            <a:spLocks noChangeArrowheads="1"/>
          </p:cNvSpPr>
          <p:nvPr/>
        </p:nvSpPr>
        <p:spPr bwMode="auto">
          <a:xfrm>
            <a:off x="1524000" y="4800600"/>
            <a:ext cx="152400" cy="152400"/>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sp>
        <p:nvSpPr>
          <p:cNvPr id="96265" name="AutoShape 12"/>
          <p:cNvSpPr>
            <a:spLocks/>
          </p:cNvSpPr>
          <p:nvPr/>
        </p:nvSpPr>
        <p:spPr bwMode="auto">
          <a:xfrm>
            <a:off x="2895600" y="4800600"/>
            <a:ext cx="2362200" cy="609600"/>
          </a:xfrm>
          <a:prstGeom prst="accentCallout2">
            <a:avLst>
              <a:gd name="adj1" fmla="val 18750"/>
              <a:gd name="adj2" fmla="val -3227"/>
              <a:gd name="adj3" fmla="val 18750"/>
              <a:gd name="adj4" fmla="val -30106"/>
              <a:gd name="adj5" fmla="val 201824"/>
              <a:gd name="adj6" fmla="val -57056"/>
            </a:avLst>
          </a:prstGeom>
          <a:noFill/>
          <a:ln w="9525">
            <a:solidFill>
              <a:schemeClr val="tx1"/>
            </a:solidFill>
            <a:miter lim="800000"/>
            <a:headEnd/>
            <a:tailEnd/>
          </a:ln>
        </p:spPr>
        <p:txBody>
          <a:bodyPr/>
          <a:lstStyle/>
          <a:p>
            <a:r>
              <a:rPr lang="en-US">
                <a:latin typeface="Rockwell" pitchFamily="18" charset="0"/>
              </a:rPr>
              <a:t>Cut end of branch </a:t>
            </a:r>
          </a:p>
        </p:txBody>
      </p:sp>
      <p:sp>
        <p:nvSpPr>
          <p:cNvPr id="96266" name="AutoShape 13"/>
          <p:cNvSpPr>
            <a:spLocks/>
          </p:cNvSpPr>
          <p:nvPr/>
        </p:nvSpPr>
        <p:spPr bwMode="auto">
          <a:xfrm>
            <a:off x="2895600" y="5715000"/>
            <a:ext cx="2362200" cy="609600"/>
          </a:xfrm>
          <a:prstGeom prst="accentCallout2">
            <a:avLst>
              <a:gd name="adj1" fmla="val 18750"/>
              <a:gd name="adj2" fmla="val -3227"/>
              <a:gd name="adj3" fmla="val 18750"/>
              <a:gd name="adj4" fmla="val -29301"/>
              <a:gd name="adj5" fmla="val 66667"/>
              <a:gd name="adj6" fmla="val -55509"/>
            </a:avLst>
          </a:prstGeom>
          <a:noFill/>
          <a:ln w="9525">
            <a:solidFill>
              <a:schemeClr val="tx1"/>
            </a:solidFill>
            <a:miter lim="800000"/>
            <a:headEnd/>
            <a:tailEnd/>
          </a:ln>
        </p:spPr>
        <p:txBody>
          <a:bodyPr/>
          <a:lstStyle/>
          <a:p>
            <a:r>
              <a:rPr lang="en-US">
                <a:latin typeface="Rockwell" pitchFamily="18" charset="0"/>
              </a:rPr>
              <a:t>Cambium exposed </a:t>
            </a:r>
          </a:p>
        </p:txBody>
      </p:sp>
      <p:grpSp>
        <p:nvGrpSpPr>
          <p:cNvPr id="2" name="Group 22"/>
          <p:cNvGrpSpPr>
            <a:grpSpLocks/>
          </p:cNvGrpSpPr>
          <p:nvPr/>
        </p:nvGrpSpPr>
        <p:grpSpPr bwMode="auto">
          <a:xfrm>
            <a:off x="5715000" y="1524000"/>
            <a:ext cx="685800" cy="4648200"/>
            <a:chOff x="3600" y="960"/>
            <a:chExt cx="432" cy="2928"/>
          </a:xfrm>
        </p:grpSpPr>
        <p:sp>
          <p:nvSpPr>
            <p:cNvPr id="96279" name="Rectangle 14"/>
            <p:cNvSpPr>
              <a:spLocks noChangeArrowheads="1"/>
            </p:cNvSpPr>
            <p:nvPr/>
          </p:nvSpPr>
          <p:spPr bwMode="auto">
            <a:xfrm>
              <a:off x="3648" y="1008"/>
              <a:ext cx="336" cy="2832"/>
            </a:xfrm>
            <a:prstGeom prst="rect">
              <a:avLst/>
            </a:prstGeom>
            <a:solidFill>
              <a:srgbClr val="800000"/>
            </a:solidFill>
            <a:ln w="9525">
              <a:solidFill>
                <a:srgbClr val="800000"/>
              </a:solidFill>
              <a:miter lim="800000"/>
              <a:headEnd/>
              <a:tailEnd/>
            </a:ln>
          </p:spPr>
          <p:txBody>
            <a:bodyPr wrap="none" anchor="ctr"/>
            <a:lstStyle/>
            <a:p>
              <a:endParaRPr lang="en-US">
                <a:latin typeface="Rockwell" pitchFamily="18" charset="0"/>
              </a:endParaRPr>
            </a:p>
          </p:txBody>
        </p:sp>
        <p:sp>
          <p:nvSpPr>
            <p:cNvPr id="96280" name="Oval 15"/>
            <p:cNvSpPr>
              <a:spLocks noChangeArrowheads="1"/>
            </p:cNvSpPr>
            <p:nvPr/>
          </p:nvSpPr>
          <p:spPr bwMode="auto">
            <a:xfrm>
              <a:off x="3648" y="3792"/>
              <a:ext cx="336" cy="96"/>
            </a:xfrm>
            <a:prstGeom prst="ellipse">
              <a:avLst/>
            </a:prstGeom>
            <a:solidFill>
              <a:schemeClr val="folHlink"/>
            </a:solidFill>
            <a:ln w="25400">
              <a:solidFill>
                <a:srgbClr val="00FF00"/>
              </a:solidFill>
              <a:round/>
              <a:headEnd/>
              <a:tailEnd/>
            </a:ln>
          </p:spPr>
          <p:txBody>
            <a:bodyPr wrap="none" anchor="ctr"/>
            <a:lstStyle/>
            <a:p>
              <a:endParaRPr lang="en-US">
                <a:latin typeface="Rockwell" pitchFamily="18" charset="0"/>
              </a:endParaRPr>
            </a:p>
          </p:txBody>
        </p:sp>
        <p:sp>
          <p:nvSpPr>
            <p:cNvPr id="96281" name="Oval 16"/>
            <p:cNvSpPr>
              <a:spLocks noChangeArrowheads="1"/>
            </p:cNvSpPr>
            <p:nvPr/>
          </p:nvSpPr>
          <p:spPr bwMode="auto">
            <a:xfrm>
              <a:off x="3648" y="960"/>
              <a:ext cx="336" cy="96"/>
            </a:xfrm>
            <a:prstGeom prst="ellipse">
              <a:avLst/>
            </a:prstGeom>
            <a:solidFill>
              <a:srgbClr val="800000"/>
            </a:solidFill>
            <a:ln w="9525">
              <a:solidFill>
                <a:srgbClr val="800000"/>
              </a:solidFill>
              <a:round/>
              <a:headEnd/>
              <a:tailEnd/>
            </a:ln>
          </p:spPr>
          <p:txBody>
            <a:bodyPr wrap="none" anchor="ctr"/>
            <a:lstStyle/>
            <a:p>
              <a:endParaRPr lang="en-US">
                <a:latin typeface="Rockwell" pitchFamily="18" charset="0"/>
              </a:endParaRPr>
            </a:p>
          </p:txBody>
        </p:sp>
        <p:sp>
          <p:nvSpPr>
            <p:cNvPr id="96282" name="Oval 17"/>
            <p:cNvSpPr>
              <a:spLocks noChangeArrowheads="1"/>
            </p:cNvSpPr>
            <p:nvPr/>
          </p:nvSpPr>
          <p:spPr bwMode="auto">
            <a:xfrm>
              <a:off x="3936" y="1248"/>
              <a:ext cx="96" cy="96"/>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sp>
          <p:nvSpPr>
            <p:cNvPr id="96283" name="Oval 18"/>
            <p:cNvSpPr>
              <a:spLocks noChangeArrowheads="1"/>
            </p:cNvSpPr>
            <p:nvPr/>
          </p:nvSpPr>
          <p:spPr bwMode="auto">
            <a:xfrm>
              <a:off x="3600" y="2160"/>
              <a:ext cx="96" cy="96"/>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sp>
          <p:nvSpPr>
            <p:cNvPr id="96284" name="Oval 19"/>
            <p:cNvSpPr>
              <a:spLocks noChangeArrowheads="1"/>
            </p:cNvSpPr>
            <p:nvPr/>
          </p:nvSpPr>
          <p:spPr bwMode="auto">
            <a:xfrm>
              <a:off x="3936" y="3024"/>
              <a:ext cx="96" cy="96"/>
            </a:xfrm>
            <a:prstGeom prst="ellipse">
              <a:avLst/>
            </a:prstGeom>
            <a:solidFill>
              <a:srgbClr val="993300"/>
            </a:solidFill>
            <a:ln w="9525">
              <a:solidFill>
                <a:schemeClr val="tx1"/>
              </a:solidFill>
              <a:round/>
              <a:headEnd/>
              <a:tailEnd/>
            </a:ln>
          </p:spPr>
          <p:txBody>
            <a:bodyPr wrap="none" anchor="ctr"/>
            <a:lstStyle/>
            <a:p>
              <a:endParaRPr lang="en-US">
                <a:latin typeface="Rockwell" pitchFamily="18" charset="0"/>
              </a:endParaRPr>
            </a:p>
          </p:txBody>
        </p:sp>
        <p:sp>
          <p:nvSpPr>
            <p:cNvPr id="96285" name="Rectangle 20"/>
            <p:cNvSpPr>
              <a:spLocks noChangeArrowheads="1"/>
            </p:cNvSpPr>
            <p:nvPr/>
          </p:nvSpPr>
          <p:spPr bwMode="auto">
            <a:xfrm>
              <a:off x="3792" y="3072"/>
              <a:ext cx="48" cy="720"/>
            </a:xfrm>
            <a:prstGeom prst="rect">
              <a:avLst/>
            </a:prstGeom>
            <a:solidFill>
              <a:srgbClr val="00FF00"/>
            </a:solidFill>
            <a:ln w="9525">
              <a:solidFill>
                <a:srgbClr val="00FF00"/>
              </a:solidFill>
              <a:miter lim="800000"/>
              <a:headEnd/>
              <a:tailEnd/>
            </a:ln>
          </p:spPr>
          <p:txBody>
            <a:bodyPr wrap="none" anchor="ctr"/>
            <a:lstStyle/>
            <a:p>
              <a:endParaRPr lang="en-US">
                <a:latin typeface="Rockwell" pitchFamily="18" charset="0"/>
              </a:endParaRPr>
            </a:p>
          </p:txBody>
        </p:sp>
      </p:grpSp>
      <p:sp>
        <p:nvSpPr>
          <p:cNvPr id="96268" name="AutoShape 21"/>
          <p:cNvSpPr>
            <a:spLocks noChangeArrowheads="1"/>
          </p:cNvSpPr>
          <p:nvPr/>
        </p:nvSpPr>
        <p:spPr bwMode="auto">
          <a:xfrm>
            <a:off x="4038600" y="3048000"/>
            <a:ext cx="1371600" cy="1066800"/>
          </a:xfrm>
          <a:prstGeom prst="rightArrow">
            <a:avLst>
              <a:gd name="adj1" fmla="val 50000"/>
              <a:gd name="adj2" fmla="val 32143"/>
            </a:avLst>
          </a:prstGeom>
          <a:noFill/>
          <a:ln w="38100">
            <a:solidFill>
              <a:schemeClr val="folHlink"/>
            </a:solidFill>
            <a:miter lim="800000"/>
            <a:headEnd/>
            <a:tailEnd/>
          </a:ln>
        </p:spPr>
        <p:txBody>
          <a:bodyPr wrap="none" anchor="ctr"/>
          <a:lstStyle/>
          <a:p>
            <a:endParaRPr lang="en-US">
              <a:latin typeface="Rockwell" pitchFamily="18" charset="0"/>
            </a:endParaRPr>
          </a:p>
        </p:txBody>
      </p:sp>
      <p:grpSp>
        <p:nvGrpSpPr>
          <p:cNvPr id="3" name="Group 24"/>
          <p:cNvGrpSpPr>
            <a:grpSpLocks/>
          </p:cNvGrpSpPr>
          <p:nvPr/>
        </p:nvGrpSpPr>
        <p:grpSpPr bwMode="auto">
          <a:xfrm rot="-1316922">
            <a:off x="5486400" y="4953000"/>
            <a:ext cx="1219200" cy="1295400"/>
            <a:chOff x="4176" y="2592"/>
            <a:chExt cx="288" cy="192"/>
          </a:xfrm>
        </p:grpSpPr>
        <p:sp>
          <p:nvSpPr>
            <p:cNvPr id="96270" name="Line 25"/>
            <p:cNvSpPr>
              <a:spLocks noChangeShapeType="1"/>
            </p:cNvSpPr>
            <p:nvPr/>
          </p:nvSpPr>
          <p:spPr bwMode="auto">
            <a:xfrm>
              <a:off x="4368" y="2592"/>
              <a:ext cx="96" cy="48"/>
            </a:xfrm>
            <a:prstGeom prst="line">
              <a:avLst/>
            </a:prstGeom>
            <a:noFill/>
            <a:ln w="19050">
              <a:solidFill>
                <a:schemeClr val="tx2"/>
              </a:solidFill>
              <a:round/>
              <a:headEnd/>
              <a:tailEnd/>
            </a:ln>
          </p:spPr>
          <p:txBody>
            <a:bodyPr/>
            <a:lstStyle/>
            <a:p>
              <a:endParaRPr lang="en-US"/>
            </a:p>
          </p:txBody>
        </p:sp>
        <p:sp>
          <p:nvSpPr>
            <p:cNvPr id="96271" name="Line 26"/>
            <p:cNvSpPr>
              <a:spLocks noChangeShapeType="1"/>
            </p:cNvSpPr>
            <p:nvPr/>
          </p:nvSpPr>
          <p:spPr bwMode="auto">
            <a:xfrm>
              <a:off x="4320" y="2640"/>
              <a:ext cx="96" cy="48"/>
            </a:xfrm>
            <a:prstGeom prst="line">
              <a:avLst/>
            </a:prstGeom>
            <a:noFill/>
            <a:ln w="19050">
              <a:solidFill>
                <a:schemeClr val="tx2"/>
              </a:solidFill>
              <a:round/>
              <a:headEnd/>
              <a:tailEnd/>
            </a:ln>
          </p:spPr>
          <p:txBody>
            <a:bodyPr/>
            <a:lstStyle/>
            <a:p>
              <a:endParaRPr lang="en-US"/>
            </a:p>
          </p:txBody>
        </p:sp>
        <p:sp>
          <p:nvSpPr>
            <p:cNvPr id="96272" name="Line 27"/>
            <p:cNvSpPr>
              <a:spLocks noChangeShapeType="1"/>
            </p:cNvSpPr>
            <p:nvPr/>
          </p:nvSpPr>
          <p:spPr bwMode="auto">
            <a:xfrm>
              <a:off x="4320" y="2688"/>
              <a:ext cx="96" cy="48"/>
            </a:xfrm>
            <a:prstGeom prst="line">
              <a:avLst/>
            </a:prstGeom>
            <a:noFill/>
            <a:ln w="19050">
              <a:solidFill>
                <a:schemeClr val="tx2"/>
              </a:solidFill>
              <a:round/>
              <a:headEnd/>
              <a:tailEnd/>
            </a:ln>
          </p:spPr>
          <p:txBody>
            <a:bodyPr/>
            <a:lstStyle/>
            <a:p>
              <a:endParaRPr lang="en-US"/>
            </a:p>
          </p:txBody>
        </p:sp>
        <p:sp>
          <p:nvSpPr>
            <p:cNvPr id="96273" name="Line 28"/>
            <p:cNvSpPr>
              <a:spLocks noChangeShapeType="1"/>
            </p:cNvSpPr>
            <p:nvPr/>
          </p:nvSpPr>
          <p:spPr bwMode="auto">
            <a:xfrm>
              <a:off x="4320" y="2736"/>
              <a:ext cx="96" cy="48"/>
            </a:xfrm>
            <a:prstGeom prst="line">
              <a:avLst/>
            </a:prstGeom>
            <a:noFill/>
            <a:ln w="19050">
              <a:solidFill>
                <a:schemeClr val="tx2"/>
              </a:solidFill>
              <a:round/>
              <a:headEnd/>
              <a:tailEnd/>
            </a:ln>
          </p:spPr>
          <p:txBody>
            <a:bodyPr/>
            <a:lstStyle/>
            <a:p>
              <a:endParaRPr lang="en-US"/>
            </a:p>
          </p:txBody>
        </p:sp>
        <p:sp>
          <p:nvSpPr>
            <p:cNvPr id="96274" name="Line 29"/>
            <p:cNvSpPr>
              <a:spLocks noChangeShapeType="1"/>
            </p:cNvSpPr>
            <p:nvPr/>
          </p:nvSpPr>
          <p:spPr bwMode="auto">
            <a:xfrm>
              <a:off x="4272" y="2736"/>
              <a:ext cx="96" cy="48"/>
            </a:xfrm>
            <a:prstGeom prst="line">
              <a:avLst/>
            </a:prstGeom>
            <a:noFill/>
            <a:ln w="19050">
              <a:solidFill>
                <a:schemeClr val="tx2"/>
              </a:solidFill>
              <a:round/>
              <a:headEnd/>
              <a:tailEnd/>
            </a:ln>
          </p:spPr>
          <p:txBody>
            <a:bodyPr/>
            <a:lstStyle/>
            <a:p>
              <a:endParaRPr lang="en-US"/>
            </a:p>
          </p:txBody>
        </p:sp>
        <p:sp>
          <p:nvSpPr>
            <p:cNvPr id="96275" name="Line 30"/>
            <p:cNvSpPr>
              <a:spLocks noChangeShapeType="1"/>
            </p:cNvSpPr>
            <p:nvPr/>
          </p:nvSpPr>
          <p:spPr bwMode="auto">
            <a:xfrm flipV="1">
              <a:off x="4176" y="2736"/>
              <a:ext cx="96" cy="48"/>
            </a:xfrm>
            <a:prstGeom prst="line">
              <a:avLst/>
            </a:prstGeom>
            <a:noFill/>
            <a:ln w="19050">
              <a:solidFill>
                <a:schemeClr val="tx2"/>
              </a:solidFill>
              <a:round/>
              <a:headEnd/>
              <a:tailEnd/>
            </a:ln>
          </p:spPr>
          <p:txBody>
            <a:bodyPr/>
            <a:lstStyle/>
            <a:p>
              <a:endParaRPr lang="en-US"/>
            </a:p>
          </p:txBody>
        </p:sp>
        <p:sp>
          <p:nvSpPr>
            <p:cNvPr id="96276" name="Line 31"/>
            <p:cNvSpPr>
              <a:spLocks noChangeShapeType="1"/>
            </p:cNvSpPr>
            <p:nvPr/>
          </p:nvSpPr>
          <p:spPr bwMode="auto">
            <a:xfrm flipV="1">
              <a:off x="4224" y="2640"/>
              <a:ext cx="96" cy="48"/>
            </a:xfrm>
            <a:prstGeom prst="line">
              <a:avLst/>
            </a:prstGeom>
            <a:noFill/>
            <a:ln w="19050">
              <a:solidFill>
                <a:schemeClr val="tx2"/>
              </a:solidFill>
              <a:round/>
              <a:headEnd/>
              <a:tailEnd/>
            </a:ln>
          </p:spPr>
          <p:txBody>
            <a:bodyPr/>
            <a:lstStyle/>
            <a:p>
              <a:endParaRPr lang="en-US"/>
            </a:p>
          </p:txBody>
        </p:sp>
        <p:sp>
          <p:nvSpPr>
            <p:cNvPr id="96277" name="Line 32"/>
            <p:cNvSpPr>
              <a:spLocks noChangeShapeType="1"/>
            </p:cNvSpPr>
            <p:nvPr/>
          </p:nvSpPr>
          <p:spPr bwMode="auto">
            <a:xfrm flipV="1">
              <a:off x="4176" y="2688"/>
              <a:ext cx="96" cy="48"/>
            </a:xfrm>
            <a:prstGeom prst="line">
              <a:avLst/>
            </a:prstGeom>
            <a:noFill/>
            <a:ln w="19050">
              <a:solidFill>
                <a:schemeClr val="tx2"/>
              </a:solidFill>
              <a:round/>
              <a:headEnd/>
              <a:tailEnd/>
            </a:ln>
          </p:spPr>
          <p:txBody>
            <a:bodyPr/>
            <a:lstStyle/>
            <a:p>
              <a:endParaRPr lang="en-US"/>
            </a:p>
          </p:txBody>
        </p:sp>
        <p:sp>
          <p:nvSpPr>
            <p:cNvPr id="96278" name="Line 33"/>
            <p:cNvSpPr>
              <a:spLocks noChangeShapeType="1"/>
            </p:cNvSpPr>
            <p:nvPr/>
          </p:nvSpPr>
          <p:spPr bwMode="auto">
            <a:xfrm flipV="1">
              <a:off x="4272" y="2592"/>
              <a:ext cx="96" cy="48"/>
            </a:xfrm>
            <a:prstGeom prst="line">
              <a:avLst/>
            </a:prstGeom>
            <a:noFill/>
            <a:ln w="19050">
              <a:solidFill>
                <a:schemeClr val="tx2"/>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tx2">
                    <a:tint val="100000"/>
                    <a:shade val="90000"/>
                    <a:satMod val="250000"/>
                    <a:alpha val="100000"/>
                  </a:schemeClr>
                </a:solidFill>
              </a:rPr>
              <a:t>Layering</a:t>
            </a:r>
          </a:p>
        </p:txBody>
      </p:sp>
      <p:sp>
        <p:nvSpPr>
          <p:cNvPr id="97283" name="Rectangle 3"/>
          <p:cNvSpPr>
            <a:spLocks noGrp="1" noChangeArrowheads="1"/>
          </p:cNvSpPr>
          <p:nvPr>
            <p:ph idx="1"/>
          </p:nvPr>
        </p:nvSpPr>
        <p:spPr/>
        <p:txBody>
          <a:bodyPr/>
          <a:lstStyle/>
          <a:p>
            <a:pPr eaLnBrk="1" hangingPunct="1"/>
            <a:r>
              <a:rPr lang="en-US" smtClean="0"/>
              <a:t>Stems still attached to their parent plant may form roots where they touch a rooting medium</a:t>
            </a:r>
          </a:p>
          <a:p>
            <a:pPr eaLnBrk="1" hangingPunct="1"/>
            <a:r>
              <a:rPr lang="en-US" smtClean="0"/>
              <a:t>Severed from the parent plant, the rooted plant becomes a new plant</a:t>
            </a:r>
          </a:p>
        </p:txBody>
      </p:sp>
    </p:spTree>
  </p:cSld>
  <p:clrMapOvr>
    <a:masterClrMapping/>
  </p:clrMapOvr>
  <p:transition>
    <p:blinds dir="vert"/>
    <p:sndAc>
      <p:stSnd>
        <p:snd r:embed="rId3" name="laser.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838200" y="1828800"/>
            <a:ext cx="7162800" cy="4267200"/>
          </a:xfrm>
          <a:prstGeom prst="rect">
            <a:avLst/>
          </a:prstGeom>
          <a:solidFill>
            <a:schemeClr val="tx1"/>
          </a:solidFill>
          <a:ln w="9525">
            <a:solidFill>
              <a:schemeClr val="tx1"/>
            </a:solidFill>
            <a:miter lim="800000"/>
            <a:headEnd/>
            <a:tailEnd/>
          </a:ln>
        </p:spPr>
        <p:txBody>
          <a:bodyPr wrap="none" anchor="ctr"/>
          <a:lstStyle/>
          <a:p>
            <a:endParaRPr lang="en-US">
              <a:latin typeface="Rockwell" pitchFamily="18" charset="0"/>
            </a:endParaRPr>
          </a:p>
        </p:txBody>
      </p:sp>
      <p:sp>
        <p:nvSpPr>
          <p:cNvPr id="282627" name="Rectangle 3"/>
          <p:cNvSpPr>
            <a:spLocks noGrp="1" noChangeArrowheads="1"/>
          </p:cNvSpPr>
          <p:nvPr>
            <p:ph type="title"/>
          </p:nvPr>
        </p:nvSpPr>
        <p:spPr>
          <a:xfrm>
            <a:off x="457200" y="253218"/>
            <a:ext cx="6553200" cy="1143000"/>
          </a:xfrm>
        </p:spPr>
        <p:txBody>
          <a:bodyPr/>
          <a:lstStyle/>
          <a:p>
            <a:pPr marL="54864" indent="0" eaLnBrk="1" fontAlgn="auto" hangingPunct="1">
              <a:spcAft>
                <a:spcPts val="0"/>
              </a:spcAft>
              <a:defRPr/>
            </a:pPr>
            <a:r>
              <a:rPr lang="en-US" dirty="0">
                <a:solidFill>
                  <a:schemeClr val="tx2">
                    <a:tint val="100000"/>
                    <a:shade val="90000"/>
                    <a:satMod val="250000"/>
                    <a:alpha val="100000"/>
                  </a:schemeClr>
                </a:solidFill>
              </a:rPr>
              <a:t>Layering </a:t>
            </a:r>
            <a:r>
              <a:rPr lang="en-US" dirty="0" smtClean="0">
                <a:solidFill>
                  <a:schemeClr val="tx2">
                    <a:tint val="100000"/>
                    <a:shade val="90000"/>
                    <a:satMod val="250000"/>
                    <a:alpha val="100000"/>
                  </a:schemeClr>
                </a:solidFill>
              </a:rPr>
              <a:t>Methods</a:t>
            </a:r>
            <a:endParaRPr lang="en-US" dirty="0">
              <a:solidFill>
                <a:schemeClr val="tx2">
                  <a:tint val="100000"/>
                  <a:shade val="90000"/>
                  <a:satMod val="250000"/>
                  <a:alpha val="100000"/>
                </a:schemeClr>
              </a:solidFill>
            </a:endParaRPr>
          </a:p>
        </p:txBody>
      </p:sp>
      <p:pic>
        <p:nvPicPr>
          <p:cNvPr id="98308" name="Picture 4" descr="Tip Layering"/>
          <p:cNvPicPr>
            <a:picLocks noChangeAspect="1" noChangeArrowheads="1"/>
          </p:cNvPicPr>
          <p:nvPr/>
        </p:nvPicPr>
        <p:blipFill>
          <a:blip r:embed="rId4" cstate="print"/>
          <a:srcRect/>
          <a:stretch>
            <a:fillRect/>
          </a:stretch>
        </p:blipFill>
        <p:spPr bwMode="auto">
          <a:xfrm>
            <a:off x="990600" y="1905000"/>
            <a:ext cx="1905000" cy="1333500"/>
          </a:xfrm>
          <a:prstGeom prst="rect">
            <a:avLst/>
          </a:prstGeom>
          <a:noFill/>
          <a:ln w="9525">
            <a:noFill/>
            <a:miter lim="800000"/>
            <a:headEnd/>
            <a:tailEnd/>
          </a:ln>
        </p:spPr>
      </p:pic>
      <p:pic>
        <p:nvPicPr>
          <p:cNvPr id="98309" name="Picture 5" descr="Simple Layering"/>
          <p:cNvPicPr>
            <a:picLocks noChangeAspect="1" noChangeArrowheads="1"/>
          </p:cNvPicPr>
          <p:nvPr/>
        </p:nvPicPr>
        <p:blipFill>
          <a:blip r:embed="rId5" cstate="print"/>
          <a:srcRect/>
          <a:stretch>
            <a:fillRect/>
          </a:stretch>
        </p:blipFill>
        <p:spPr bwMode="auto">
          <a:xfrm>
            <a:off x="3200400" y="1905000"/>
            <a:ext cx="1905000" cy="1238250"/>
          </a:xfrm>
          <a:prstGeom prst="rect">
            <a:avLst/>
          </a:prstGeom>
          <a:noFill/>
          <a:ln w="9525">
            <a:noFill/>
            <a:miter lim="800000"/>
            <a:headEnd/>
            <a:tailEnd/>
          </a:ln>
        </p:spPr>
      </p:pic>
      <p:pic>
        <p:nvPicPr>
          <p:cNvPr id="98310" name="Picture 6" descr="Compound Layering"/>
          <p:cNvPicPr>
            <a:picLocks noChangeAspect="1" noChangeArrowheads="1"/>
          </p:cNvPicPr>
          <p:nvPr/>
        </p:nvPicPr>
        <p:blipFill>
          <a:blip r:embed="rId6" cstate="print"/>
          <a:srcRect/>
          <a:stretch>
            <a:fillRect/>
          </a:stretch>
        </p:blipFill>
        <p:spPr bwMode="auto">
          <a:xfrm>
            <a:off x="5715000" y="2362200"/>
            <a:ext cx="1905000" cy="581025"/>
          </a:xfrm>
          <a:prstGeom prst="rect">
            <a:avLst/>
          </a:prstGeom>
          <a:noFill/>
          <a:ln w="9525">
            <a:noFill/>
            <a:miter lim="800000"/>
            <a:headEnd/>
            <a:tailEnd/>
          </a:ln>
        </p:spPr>
      </p:pic>
      <p:pic>
        <p:nvPicPr>
          <p:cNvPr id="98311" name="Picture 7" descr="Mound Layering"/>
          <p:cNvPicPr>
            <a:picLocks noChangeAspect="1" noChangeArrowheads="1"/>
          </p:cNvPicPr>
          <p:nvPr/>
        </p:nvPicPr>
        <p:blipFill>
          <a:blip r:embed="rId7" cstate="print"/>
          <a:srcRect/>
          <a:stretch>
            <a:fillRect/>
          </a:stretch>
        </p:blipFill>
        <p:spPr bwMode="auto">
          <a:xfrm>
            <a:off x="1143000" y="4114800"/>
            <a:ext cx="1905000" cy="1066800"/>
          </a:xfrm>
          <a:prstGeom prst="rect">
            <a:avLst/>
          </a:prstGeom>
          <a:noFill/>
          <a:ln w="9525">
            <a:noFill/>
            <a:miter lim="800000"/>
            <a:headEnd/>
            <a:tailEnd/>
          </a:ln>
        </p:spPr>
      </p:pic>
      <p:pic>
        <p:nvPicPr>
          <p:cNvPr id="98312" name="Picture 8" descr="Air Layering"/>
          <p:cNvPicPr>
            <a:picLocks noChangeAspect="1" noChangeArrowheads="1"/>
          </p:cNvPicPr>
          <p:nvPr/>
        </p:nvPicPr>
        <p:blipFill>
          <a:blip r:embed="rId8" cstate="print"/>
          <a:srcRect/>
          <a:stretch>
            <a:fillRect/>
          </a:stretch>
        </p:blipFill>
        <p:spPr bwMode="auto">
          <a:xfrm>
            <a:off x="3276600" y="3581400"/>
            <a:ext cx="1905000" cy="2124075"/>
          </a:xfrm>
          <a:prstGeom prst="rect">
            <a:avLst/>
          </a:prstGeom>
          <a:noFill/>
          <a:ln w="9525">
            <a:noFill/>
            <a:miter lim="800000"/>
            <a:headEnd/>
            <a:tailEnd/>
          </a:ln>
        </p:spPr>
      </p:pic>
      <p:pic>
        <p:nvPicPr>
          <p:cNvPr id="98313" name="Picture 9" descr="Stolons and Runners"/>
          <p:cNvPicPr>
            <a:picLocks noChangeAspect="1" noChangeArrowheads="1"/>
          </p:cNvPicPr>
          <p:nvPr/>
        </p:nvPicPr>
        <p:blipFill>
          <a:blip r:embed="rId9" cstate="print"/>
          <a:srcRect/>
          <a:stretch>
            <a:fillRect/>
          </a:stretch>
        </p:blipFill>
        <p:spPr bwMode="auto">
          <a:xfrm>
            <a:off x="5867400" y="4114800"/>
            <a:ext cx="1905000" cy="1076325"/>
          </a:xfrm>
          <a:prstGeom prst="rect">
            <a:avLst/>
          </a:prstGeom>
          <a:noFill/>
          <a:ln w="9525">
            <a:noFill/>
            <a:miter lim="800000"/>
            <a:headEnd/>
            <a:tailEnd/>
          </a:ln>
        </p:spPr>
      </p:pic>
      <p:sp>
        <p:nvSpPr>
          <p:cNvPr id="98314" name="Text Box 10"/>
          <p:cNvSpPr txBox="1">
            <a:spLocks noChangeArrowheads="1"/>
          </p:cNvSpPr>
          <p:nvPr/>
        </p:nvSpPr>
        <p:spPr bwMode="auto">
          <a:xfrm>
            <a:off x="1295400" y="3200400"/>
            <a:ext cx="1219200" cy="366713"/>
          </a:xfrm>
          <a:prstGeom prst="rect">
            <a:avLst/>
          </a:prstGeom>
          <a:noFill/>
          <a:ln w="9525">
            <a:noFill/>
            <a:miter lim="800000"/>
            <a:headEnd/>
            <a:tailEnd/>
          </a:ln>
        </p:spPr>
        <p:txBody>
          <a:bodyPr>
            <a:spAutoFit/>
          </a:bodyPr>
          <a:lstStyle/>
          <a:p>
            <a:pPr eaLnBrk="0" hangingPunct="0">
              <a:spcBef>
                <a:spcPct val="50000"/>
              </a:spcBef>
            </a:pPr>
            <a:r>
              <a:rPr lang="en-US">
                <a:solidFill>
                  <a:schemeClr val="bg1"/>
                </a:solidFill>
                <a:latin typeface="Rockwell" pitchFamily="18" charset="0"/>
              </a:rPr>
              <a:t>Tip Layer</a:t>
            </a:r>
          </a:p>
        </p:txBody>
      </p:sp>
      <p:sp>
        <p:nvSpPr>
          <p:cNvPr id="98315" name="Text Box 11"/>
          <p:cNvSpPr txBox="1">
            <a:spLocks noChangeArrowheads="1"/>
          </p:cNvSpPr>
          <p:nvPr/>
        </p:nvSpPr>
        <p:spPr bwMode="auto">
          <a:xfrm>
            <a:off x="3429000" y="3200400"/>
            <a:ext cx="1524000" cy="366713"/>
          </a:xfrm>
          <a:prstGeom prst="rect">
            <a:avLst/>
          </a:prstGeom>
          <a:noFill/>
          <a:ln w="9525">
            <a:noFill/>
            <a:miter lim="800000"/>
            <a:headEnd/>
            <a:tailEnd/>
          </a:ln>
        </p:spPr>
        <p:txBody>
          <a:bodyPr>
            <a:spAutoFit/>
          </a:bodyPr>
          <a:lstStyle/>
          <a:p>
            <a:pPr eaLnBrk="0" hangingPunct="0">
              <a:spcBef>
                <a:spcPct val="50000"/>
              </a:spcBef>
            </a:pPr>
            <a:r>
              <a:rPr lang="en-US">
                <a:solidFill>
                  <a:schemeClr val="bg1"/>
                </a:solidFill>
                <a:latin typeface="Rockwell" pitchFamily="18" charset="0"/>
              </a:rPr>
              <a:t>Simple Layer</a:t>
            </a:r>
          </a:p>
        </p:txBody>
      </p:sp>
      <p:sp>
        <p:nvSpPr>
          <p:cNvPr id="98316" name="Text Box 12"/>
          <p:cNvSpPr txBox="1">
            <a:spLocks noChangeArrowheads="1"/>
          </p:cNvSpPr>
          <p:nvPr/>
        </p:nvSpPr>
        <p:spPr bwMode="auto">
          <a:xfrm>
            <a:off x="5562600" y="3200400"/>
            <a:ext cx="2209800" cy="366713"/>
          </a:xfrm>
          <a:prstGeom prst="rect">
            <a:avLst/>
          </a:prstGeom>
          <a:noFill/>
          <a:ln w="9525">
            <a:noFill/>
            <a:miter lim="800000"/>
            <a:headEnd/>
            <a:tailEnd/>
          </a:ln>
        </p:spPr>
        <p:txBody>
          <a:bodyPr>
            <a:spAutoFit/>
          </a:bodyPr>
          <a:lstStyle/>
          <a:p>
            <a:pPr eaLnBrk="0" hangingPunct="0">
              <a:spcBef>
                <a:spcPct val="50000"/>
              </a:spcBef>
            </a:pPr>
            <a:r>
              <a:rPr lang="en-US">
                <a:solidFill>
                  <a:schemeClr val="bg1"/>
                </a:solidFill>
                <a:latin typeface="Rockwell" pitchFamily="18" charset="0"/>
              </a:rPr>
              <a:t>Compound Layer</a:t>
            </a:r>
          </a:p>
        </p:txBody>
      </p:sp>
      <p:sp>
        <p:nvSpPr>
          <p:cNvPr id="98317" name="Text Box 13"/>
          <p:cNvSpPr txBox="1">
            <a:spLocks noChangeArrowheads="1"/>
          </p:cNvSpPr>
          <p:nvPr/>
        </p:nvSpPr>
        <p:spPr bwMode="auto">
          <a:xfrm>
            <a:off x="1295400" y="5638800"/>
            <a:ext cx="1524000" cy="366713"/>
          </a:xfrm>
          <a:prstGeom prst="rect">
            <a:avLst/>
          </a:prstGeom>
          <a:noFill/>
          <a:ln w="9525">
            <a:noFill/>
            <a:miter lim="800000"/>
            <a:headEnd/>
            <a:tailEnd/>
          </a:ln>
        </p:spPr>
        <p:txBody>
          <a:bodyPr>
            <a:spAutoFit/>
          </a:bodyPr>
          <a:lstStyle/>
          <a:p>
            <a:pPr eaLnBrk="0" hangingPunct="0">
              <a:spcBef>
                <a:spcPct val="50000"/>
              </a:spcBef>
            </a:pPr>
            <a:r>
              <a:rPr lang="en-US">
                <a:solidFill>
                  <a:schemeClr val="bg1"/>
                </a:solidFill>
                <a:latin typeface="Rockwell" pitchFamily="18" charset="0"/>
              </a:rPr>
              <a:t>Stooling</a:t>
            </a:r>
          </a:p>
        </p:txBody>
      </p:sp>
      <p:sp>
        <p:nvSpPr>
          <p:cNvPr id="98318" name="Text Box 14"/>
          <p:cNvSpPr txBox="1">
            <a:spLocks noChangeArrowheads="1"/>
          </p:cNvSpPr>
          <p:nvPr/>
        </p:nvSpPr>
        <p:spPr bwMode="auto">
          <a:xfrm>
            <a:off x="3352800" y="5638800"/>
            <a:ext cx="1447800" cy="366713"/>
          </a:xfrm>
          <a:prstGeom prst="rect">
            <a:avLst/>
          </a:prstGeom>
          <a:noFill/>
          <a:ln w="9525">
            <a:noFill/>
            <a:miter lim="800000"/>
            <a:headEnd/>
            <a:tailEnd/>
          </a:ln>
        </p:spPr>
        <p:txBody>
          <a:bodyPr>
            <a:spAutoFit/>
          </a:bodyPr>
          <a:lstStyle/>
          <a:p>
            <a:pPr eaLnBrk="0" hangingPunct="0">
              <a:spcBef>
                <a:spcPct val="50000"/>
              </a:spcBef>
            </a:pPr>
            <a:r>
              <a:rPr lang="en-US">
                <a:solidFill>
                  <a:schemeClr val="bg1"/>
                </a:solidFill>
                <a:latin typeface="Rockwell" pitchFamily="18" charset="0"/>
              </a:rPr>
              <a:t>Air Layer</a:t>
            </a:r>
          </a:p>
        </p:txBody>
      </p:sp>
      <p:sp>
        <p:nvSpPr>
          <p:cNvPr id="98319" name="Text Box 15"/>
          <p:cNvSpPr txBox="1">
            <a:spLocks noChangeArrowheads="1"/>
          </p:cNvSpPr>
          <p:nvPr/>
        </p:nvSpPr>
        <p:spPr bwMode="auto">
          <a:xfrm>
            <a:off x="5867400" y="5562600"/>
            <a:ext cx="1676400" cy="366713"/>
          </a:xfrm>
          <a:prstGeom prst="rect">
            <a:avLst/>
          </a:prstGeom>
          <a:noFill/>
          <a:ln w="9525">
            <a:noFill/>
            <a:miter lim="800000"/>
            <a:headEnd/>
            <a:tailEnd/>
          </a:ln>
        </p:spPr>
        <p:txBody>
          <a:bodyPr>
            <a:spAutoFit/>
          </a:bodyPr>
          <a:lstStyle/>
          <a:p>
            <a:pPr eaLnBrk="0" hangingPunct="0">
              <a:spcBef>
                <a:spcPct val="50000"/>
              </a:spcBef>
            </a:pPr>
            <a:r>
              <a:rPr lang="en-US">
                <a:solidFill>
                  <a:schemeClr val="bg1"/>
                </a:solidFill>
                <a:latin typeface="Rockwell" pitchFamily="18" charset="0"/>
              </a:rPr>
              <a:t>Stolons</a:t>
            </a:r>
          </a:p>
        </p:txBody>
      </p:sp>
    </p:spTree>
  </p:cSld>
  <p:clrMapOvr>
    <a:masterClrMapping/>
  </p:clrMapOvr>
  <p:transition>
    <p:blinds dir="vert"/>
    <p:sndAc>
      <p:stSnd>
        <p:snd r:embed="rId3" name="laser.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tx2">
                    <a:tint val="100000"/>
                    <a:shade val="90000"/>
                    <a:satMod val="250000"/>
                    <a:alpha val="100000"/>
                  </a:schemeClr>
                </a:solidFill>
              </a:rPr>
              <a:t>Air Layer</a:t>
            </a:r>
          </a:p>
        </p:txBody>
      </p:sp>
      <p:sp>
        <p:nvSpPr>
          <p:cNvPr id="99331" name="Rectangle 3"/>
          <p:cNvSpPr>
            <a:spLocks noGrp="1" noChangeArrowheads="1"/>
          </p:cNvSpPr>
          <p:nvPr>
            <p:ph type="body" sz="half" idx="1"/>
          </p:nvPr>
        </p:nvSpPr>
        <p:spPr>
          <a:xfrm>
            <a:off x="457200" y="1600200"/>
            <a:ext cx="4037013" cy="4525963"/>
          </a:xfrm>
        </p:spPr>
        <p:txBody>
          <a:bodyPr/>
          <a:lstStyle/>
          <a:p>
            <a:pPr eaLnBrk="1" hangingPunct="1"/>
            <a:r>
              <a:rPr lang="en-US" sz="2800" smtClean="0"/>
              <a:t>Useful procedure on leggy plants</a:t>
            </a:r>
          </a:p>
          <a:p>
            <a:pPr eaLnBrk="1" hangingPunct="1"/>
            <a:r>
              <a:rPr lang="en-US" sz="2800" smtClean="0"/>
              <a:t>Wound stem and cover with moist medium to induce rooting</a:t>
            </a:r>
          </a:p>
        </p:txBody>
      </p:sp>
      <p:pic>
        <p:nvPicPr>
          <p:cNvPr id="99332" name="Picture 4" descr="airlayer2"/>
          <p:cNvPicPr>
            <a:picLocks noGrp="1" noChangeAspect="1" noChangeArrowheads="1"/>
          </p:cNvPicPr>
          <p:nvPr>
            <p:ph sz="half" idx="2"/>
          </p:nvPr>
        </p:nvPicPr>
        <p:blipFill>
          <a:blip r:embed="rId4" cstate="print"/>
          <a:srcRect/>
          <a:stretch>
            <a:fillRect/>
          </a:stretch>
        </p:blipFill>
        <p:spPr>
          <a:xfrm>
            <a:off x="4724400" y="1600200"/>
            <a:ext cx="3302000" cy="4953000"/>
          </a:xfrm>
          <a:ln w="38100">
            <a:solidFill>
              <a:schemeClr val="tx1"/>
            </a:solidFill>
          </a:ln>
        </p:spPr>
      </p:pic>
    </p:spTree>
  </p:cSld>
  <p:clrMapOvr>
    <a:masterClrMapping/>
  </p:clrMapOvr>
  <p:transition>
    <p:blinds dir="vert"/>
    <p:sndAc>
      <p:stSnd>
        <p:snd r:embed="rId3" name="laser.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tx2">
                    <a:tint val="100000"/>
                    <a:shade val="90000"/>
                    <a:satMod val="250000"/>
                    <a:alpha val="100000"/>
                  </a:schemeClr>
                </a:solidFill>
              </a:rPr>
              <a:t>Starting</a:t>
            </a:r>
          </a:p>
        </p:txBody>
      </p:sp>
      <p:sp>
        <p:nvSpPr>
          <p:cNvPr id="63491" name="Rectangle 3"/>
          <p:cNvSpPr>
            <a:spLocks noGrp="1" noChangeArrowheads="1"/>
          </p:cNvSpPr>
          <p:nvPr>
            <p:ph idx="1"/>
          </p:nvPr>
        </p:nvSpPr>
        <p:spPr/>
        <p:txBody>
          <a:bodyPr/>
          <a:lstStyle/>
          <a:p>
            <a:pPr eaLnBrk="1" hangingPunct="1"/>
            <a:r>
              <a:rPr lang="en-US" smtClean="0"/>
              <a:t>Direct sowing</a:t>
            </a:r>
          </a:p>
          <a:p>
            <a:pPr lvl="1" eaLnBrk="1" hangingPunct="1"/>
            <a:r>
              <a:rPr lang="en-US" smtClean="0"/>
              <a:t>Avoids transplant shock</a:t>
            </a:r>
          </a:p>
          <a:p>
            <a:pPr lvl="1" eaLnBrk="1" hangingPunct="1"/>
            <a:r>
              <a:rPr lang="en-US" smtClean="0"/>
              <a:t>Less work</a:t>
            </a:r>
          </a:p>
          <a:p>
            <a:pPr lvl="1" eaLnBrk="1" hangingPunct="1"/>
            <a:r>
              <a:rPr lang="en-US" smtClean="0"/>
              <a:t>More risk with weather, pests, disease, erosion</a:t>
            </a:r>
          </a:p>
          <a:p>
            <a:pPr eaLnBrk="1" hangingPunct="1"/>
            <a:endParaRPr lang="en-US" smtClean="0"/>
          </a:p>
        </p:txBody>
      </p:sp>
      <p:pic>
        <p:nvPicPr>
          <p:cNvPr id="63492" name="Picture 4" descr="MCFD00697_0000[1]"/>
          <p:cNvPicPr>
            <a:picLocks noChangeAspect="1" noChangeArrowheads="1"/>
          </p:cNvPicPr>
          <p:nvPr/>
        </p:nvPicPr>
        <p:blipFill>
          <a:blip r:embed="rId3" cstate="print"/>
          <a:srcRect/>
          <a:stretch>
            <a:fillRect/>
          </a:stretch>
        </p:blipFill>
        <p:spPr bwMode="auto">
          <a:xfrm>
            <a:off x="4954589" y="3453370"/>
            <a:ext cx="3198812" cy="321571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airlayer2"/>
          <p:cNvPicPr>
            <a:picLocks noChangeAspect="1" noChangeArrowheads="1"/>
          </p:cNvPicPr>
          <p:nvPr/>
        </p:nvPicPr>
        <p:blipFill>
          <a:blip r:embed="rId4" cstate="print"/>
          <a:srcRect/>
          <a:stretch>
            <a:fillRect/>
          </a:stretch>
        </p:blipFill>
        <p:spPr bwMode="auto">
          <a:xfrm>
            <a:off x="5257800" y="304800"/>
            <a:ext cx="3657600" cy="5486400"/>
          </a:xfrm>
          <a:prstGeom prst="rect">
            <a:avLst/>
          </a:prstGeom>
          <a:noFill/>
          <a:ln w="38100">
            <a:solidFill>
              <a:schemeClr val="tx1"/>
            </a:solidFill>
            <a:miter lim="800000"/>
            <a:headEnd/>
            <a:tailEnd/>
          </a:ln>
        </p:spPr>
      </p:pic>
      <p:pic>
        <p:nvPicPr>
          <p:cNvPr id="100355" name="Picture 3" descr="MVC-002L"/>
          <p:cNvPicPr>
            <a:picLocks noChangeAspect="1" noChangeArrowheads="1"/>
          </p:cNvPicPr>
          <p:nvPr/>
        </p:nvPicPr>
        <p:blipFill>
          <a:blip r:embed="rId5" cstate="print"/>
          <a:srcRect/>
          <a:stretch>
            <a:fillRect/>
          </a:stretch>
        </p:blipFill>
        <p:spPr bwMode="auto">
          <a:xfrm>
            <a:off x="0" y="0"/>
            <a:ext cx="5143500" cy="6858000"/>
          </a:xfrm>
          <a:prstGeom prst="rect">
            <a:avLst/>
          </a:prstGeom>
          <a:noFill/>
          <a:ln w="38100">
            <a:solidFill>
              <a:schemeClr val="tx1"/>
            </a:solidFill>
            <a:miter lim="800000"/>
            <a:headEnd/>
            <a:tailEnd/>
          </a:ln>
        </p:spPr>
      </p:pic>
      <p:pic>
        <p:nvPicPr>
          <p:cNvPr id="100356" name="Picture 4" descr="airlayer1"/>
          <p:cNvPicPr>
            <a:picLocks noChangeAspect="1" noChangeArrowheads="1"/>
          </p:cNvPicPr>
          <p:nvPr/>
        </p:nvPicPr>
        <p:blipFill>
          <a:blip r:embed="rId6" cstate="print"/>
          <a:srcRect/>
          <a:stretch>
            <a:fillRect/>
          </a:stretch>
        </p:blipFill>
        <p:spPr bwMode="auto">
          <a:xfrm>
            <a:off x="2971800" y="4648200"/>
            <a:ext cx="1803400" cy="1922463"/>
          </a:xfrm>
          <a:prstGeom prst="rect">
            <a:avLst/>
          </a:prstGeom>
          <a:noFill/>
          <a:ln w="38100">
            <a:solidFill>
              <a:schemeClr val="tx1"/>
            </a:solidFill>
            <a:miter lim="800000"/>
            <a:headEnd/>
            <a:tailEnd/>
          </a:ln>
        </p:spPr>
      </p:pic>
      <p:pic>
        <p:nvPicPr>
          <p:cNvPr id="100357" name="Picture 5" descr="airlayer2"/>
          <p:cNvPicPr>
            <a:picLocks noChangeAspect="1" noChangeArrowheads="1"/>
          </p:cNvPicPr>
          <p:nvPr/>
        </p:nvPicPr>
        <p:blipFill>
          <a:blip r:embed="rId7" cstate="print"/>
          <a:srcRect/>
          <a:stretch>
            <a:fillRect/>
          </a:stretch>
        </p:blipFill>
        <p:spPr bwMode="auto">
          <a:xfrm>
            <a:off x="4953000" y="4648200"/>
            <a:ext cx="1744663" cy="1905000"/>
          </a:xfrm>
          <a:prstGeom prst="rect">
            <a:avLst/>
          </a:prstGeom>
          <a:noFill/>
          <a:ln w="38100">
            <a:solidFill>
              <a:schemeClr val="tx1"/>
            </a:solidFill>
            <a:miter lim="800000"/>
            <a:headEnd/>
            <a:tailEnd/>
          </a:ln>
        </p:spPr>
      </p:pic>
    </p:spTree>
  </p:cSld>
  <p:clrMapOvr>
    <a:masterClrMapping/>
  </p:clrMapOvr>
  <p:transition>
    <p:blinds dir="vert"/>
    <p:sndAc>
      <p:stSnd>
        <p:snd r:embed="rId3" name="laser.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tx2">
                    <a:tint val="100000"/>
                    <a:shade val="90000"/>
                    <a:satMod val="250000"/>
                    <a:alpha val="100000"/>
                  </a:schemeClr>
                </a:solidFill>
              </a:rPr>
              <a:t>Grafting/Budding</a:t>
            </a:r>
          </a:p>
        </p:txBody>
      </p:sp>
      <p:sp>
        <p:nvSpPr>
          <p:cNvPr id="101379" name="Rectangle 3"/>
          <p:cNvSpPr>
            <a:spLocks noGrp="1" noChangeArrowheads="1"/>
          </p:cNvSpPr>
          <p:nvPr>
            <p:ph idx="1"/>
          </p:nvPr>
        </p:nvSpPr>
        <p:spPr/>
        <p:txBody>
          <a:bodyPr/>
          <a:lstStyle/>
          <a:p>
            <a:pPr eaLnBrk="1" hangingPunct="1"/>
            <a:r>
              <a:rPr lang="en-US" smtClean="0"/>
              <a:t>Method that joins plant parts so they will grow as one plant</a:t>
            </a:r>
          </a:p>
          <a:p>
            <a:pPr eaLnBrk="1" hangingPunct="1"/>
            <a:r>
              <a:rPr lang="en-US" smtClean="0"/>
              <a:t>Used to propagate cultivars that will not root well as cuttings or whose own root systems are inadequate</a:t>
            </a:r>
          </a:p>
          <a:p>
            <a:pPr eaLnBrk="1" hangingPunct="1"/>
            <a:r>
              <a:rPr lang="en-US" smtClean="0"/>
              <a:t>Induce growth form (dwarfing)</a:t>
            </a:r>
          </a:p>
        </p:txBody>
      </p:sp>
    </p:spTree>
  </p:cSld>
  <p:clrMapOvr>
    <a:masterClrMapping/>
  </p:clrMapOvr>
  <p:transition>
    <p:fade/>
    <p:sndAc>
      <p:stSnd>
        <p:snd r:embed="rId3" name="laser.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http://www.zamzows.com/Documents%20and%20Settings/41/Site%20Documents/Garden/Garden%20Articles/grafting-fruit-trees.jpg"/>
          <p:cNvPicPr>
            <a:picLocks noChangeAspect="1" noChangeArrowheads="1"/>
          </p:cNvPicPr>
          <p:nvPr/>
        </p:nvPicPr>
        <p:blipFill>
          <a:blip r:embed="rId2" cstate="print"/>
          <a:srcRect/>
          <a:stretch>
            <a:fillRect/>
          </a:stretch>
        </p:blipFill>
        <p:spPr bwMode="auto">
          <a:xfrm>
            <a:off x="213357" y="1219199"/>
            <a:ext cx="8702043" cy="4058788"/>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mallkitchengarden.net/wp-content/uploads/8bbd767912f7321.jpg"/>
          <p:cNvPicPr>
            <a:picLocks noChangeAspect="1" noChangeArrowheads="1"/>
          </p:cNvPicPr>
          <p:nvPr/>
        </p:nvPicPr>
        <p:blipFill>
          <a:blip r:embed="rId2" cstate="print"/>
          <a:srcRect/>
          <a:stretch>
            <a:fillRect/>
          </a:stretch>
        </p:blipFill>
        <p:spPr bwMode="auto">
          <a:xfrm>
            <a:off x="4572000" y="381000"/>
            <a:ext cx="4114800" cy="5944863"/>
          </a:xfrm>
          <a:prstGeom prst="rect">
            <a:avLst/>
          </a:prstGeom>
          <a:noFill/>
        </p:spPr>
      </p:pic>
      <p:pic>
        <p:nvPicPr>
          <p:cNvPr id="1028" name="Picture 4" descr="http://turkeysong.files.wordpress.com/2010/07/healing-cleft-graft.jpg"/>
          <p:cNvPicPr>
            <a:picLocks noChangeAspect="1" noChangeArrowheads="1"/>
          </p:cNvPicPr>
          <p:nvPr/>
        </p:nvPicPr>
        <p:blipFill>
          <a:blip r:embed="rId3" cstate="print"/>
          <a:srcRect/>
          <a:stretch>
            <a:fillRect/>
          </a:stretch>
        </p:blipFill>
        <p:spPr bwMode="auto">
          <a:xfrm>
            <a:off x="304800" y="685800"/>
            <a:ext cx="4114800" cy="5489899"/>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descr="http://truffles1.files.wordpress.com/2011/01/dsc_0148.jpg"/>
          <p:cNvPicPr>
            <a:picLocks noChangeAspect="1" noChangeArrowheads="1"/>
          </p:cNvPicPr>
          <p:nvPr/>
        </p:nvPicPr>
        <p:blipFill>
          <a:blip r:embed="rId2" cstate="print"/>
          <a:srcRect/>
          <a:stretch>
            <a:fillRect/>
          </a:stretch>
        </p:blipFill>
        <p:spPr bwMode="auto">
          <a:xfrm>
            <a:off x="914400" y="609600"/>
            <a:ext cx="7391400" cy="4953114"/>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descr="http://www.mesawindsfarm.com/orchard/08/grafting9.jpg"/>
          <p:cNvPicPr>
            <a:picLocks noChangeAspect="1" noChangeArrowheads="1"/>
          </p:cNvPicPr>
          <p:nvPr/>
        </p:nvPicPr>
        <p:blipFill>
          <a:blip r:embed="rId2" cstate="print"/>
          <a:srcRect/>
          <a:stretch>
            <a:fillRect/>
          </a:stretch>
        </p:blipFill>
        <p:spPr bwMode="auto">
          <a:xfrm>
            <a:off x="685800" y="533400"/>
            <a:ext cx="7315200" cy="5809698"/>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http://www.bmasol.com/thompsoncreekorganics/images/stories/grafted.jpg"/>
          <p:cNvPicPr>
            <a:picLocks noChangeAspect="1" noChangeArrowheads="1"/>
          </p:cNvPicPr>
          <p:nvPr/>
        </p:nvPicPr>
        <p:blipFill>
          <a:blip r:embed="rId2" cstate="print"/>
          <a:srcRect/>
          <a:stretch>
            <a:fillRect/>
          </a:stretch>
        </p:blipFill>
        <p:spPr bwMode="auto">
          <a:xfrm>
            <a:off x="838200" y="838200"/>
            <a:ext cx="7429500" cy="4953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descr="http://www.ndsu.edu/pubweb/chiwonlee/plsc368/student/papers02/jbrockpahler/image003.gif"/>
          <p:cNvPicPr>
            <a:picLocks noChangeAspect="1" noChangeArrowheads="1"/>
          </p:cNvPicPr>
          <p:nvPr/>
        </p:nvPicPr>
        <p:blipFill>
          <a:blip r:embed="rId2" cstate="print"/>
          <a:srcRect/>
          <a:stretch>
            <a:fillRect/>
          </a:stretch>
        </p:blipFill>
        <p:spPr bwMode="auto">
          <a:xfrm>
            <a:off x="685800" y="609600"/>
            <a:ext cx="7620000" cy="534458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http://www.rodsgarden.50megs.com/whip1.JPG"/>
          <p:cNvPicPr>
            <a:picLocks noChangeAspect="1" noChangeArrowheads="1"/>
          </p:cNvPicPr>
          <p:nvPr/>
        </p:nvPicPr>
        <p:blipFill>
          <a:blip r:embed="rId2" cstate="print"/>
          <a:srcRect/>
          <a:stretch>
            <a:fillRect/>
          </a:stretch>
        </p:blipFill>
        <p:spPr bwMode="auto">
          <a:xfrm>
            <a:off x="1981200" y="1066800"/>
            <a:ext cx="5638800" cy="451104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http://www.directgardening.com/large/4222_l.jpg"/>
          <p:cNvPicPr>
            <a:picLocks noChangeAspect="1" noChangeArrowheads="1"/>
          </p:cNvPicPr>
          <p:nvPr/>
        </p:nvPicPr>
        <p:blipFill>
          <a:blip r:embed="rId2" cstate="print"/>
          <a:srcRect/>
          <a:stretch>
            <a:fillRect/>
          </a:stretch>
        </p:blipFill>
        <p:spPr bwMode="auto">
          <a:xfrm>
            <a:off x="1524000" y="304800"/>
            <a:ext cx="6172200" cy="6172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tx2">
                    <a:tint val="100000"/>
                    <a:shade val="90000"/>
                    <a:satMod val="250000"/>
                    <a:alpha val="100000"/>
                  </a:schemeClr>
                </a:solidFill>
              </a:rPr>
              <a:t>Starting</a:t>
            </a:r>
          </a:p>
        </p:txBody>
      </p:sp>
      <p:sp>
        <p:nvSpPr>
          <p:cNvPr id="64515" name="Rectangle 3"/>
          <p:cNvSpPr>
            <a:spLocks noGrp="1" noChangeArrowheads="1"/>
          </p:cNvSpPr>
          <p:nvPr>
            <p:ph idx="1"/>
          </p:nvPr>
        </p:nvSpPr>
        <p:spPr/>
        <p:txBody>
          <a:bodyPr/>
          <a:lstStyle/>
          <a:p>
            <a:pPr eaLnBrk="1" hangingPunct="1"/>
            <a:r>
              <a:rPr lang="en-US" smtClean="0"/>
              <a:t>Direct sowing</a:t>
            </a:r>
          </a:p>
          <a:p>
            <a:pPr lvl="1" eaLnBrk="1" hangingPunct="1"/>
            <a:r>
              <a:rPr lang="en-US" smtClean="0"/>
              <a:t>Know conditions and requirements for seeds</a:t>
            </a:r>
          </a:p>
          <a:p>
            <a:pPr lvl="2" eaLnBrk="1" hangingPunct="1"/>
            <a:r>
              <a:rPr lang="en-US" smtClean="0"/>
              <a:t>Warm- or cool-season crop</a:t>
            </a:r>
          </a:p>
          <a:p>
            <a:pPr lvl="2" eaLnBrk="1" hangingPunct="1"/>
            <a:r>
              <a:rPr lang="en-US" smtClean="0"/>
              <a:t>Average last frost date</a:t>
            </a:r>
          </a:p>
          <a:p>
            <a:pPr eaLnBrk="1" hangingPunct="1"/>
            <a:endParaRPr lang="en-US" smtClean="0"/>
          </a:p>
        </p:txBody>
      </p:sp>
      <p:pic>
        <p:nvPicPr>
          <p:cNvPr id="64516" name="Picture 4" descr="MCFD00697_0000[1]"/>
          <p:cNvPicPr>
            <a:picLocks noChangeAspect="1" noChangeArrowheads="1"/>
          </p:cNvPicPr>
          <p:nvPr/>
        </p:nvPicPr>
        <p:blipFill>
          <a:blip r:embed="rId3" cstate="print"/>
          <a:srcRect/>
          <a:stretch>
            <a:fillRect/>
          </a:stretch>
        </p:blipFill>
        <p:spPr bwMode="auto">
          <a:xfrm>
            <a:off x="4954588" y="2743200"/>
            <a:ext cx="3905250" cy="3925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http://www.instructables.com/image/FXT5I6TGCJ0YJ8P/Grafting-Cacti-and-other-Succulents.jpg"/>
          <p:cNvPicPr>
            <a:picLocks noChangeAspect="1" noChangeArrowheads="1"/>
          </p:cNvPicPr>
          <p:nvPr/>
        </p:nvPicPr>
        <p:blipFill>
          <a:blip r:embed="rId2" cstate="print"/>
          <a:srcRect/>
          <a:stretch>
            <a:fillRect/>
          </a:stretch>
        </p:blipFill>
        <p:spPr bwMode="auto">
          <a:xfrm>
            <a:off x="1066800" y="685800"/>
            <a:ext cx="7086600" cy="53149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tx2">
                    <a:tint val="100000"/>
                    <a:shade val="90000"/>
                    <a:satMod val="250000"/>
                    <a:alpha val="100000"/>
                  </a:schemeClr>
                </a:solidFill>
              </a:rPr>
              <a:t>Starting</a:t>
            </a:r>
          </a:p>
        </p:txBody>
      </p:sp>
      <p:sp>
        <p:nvSpPr>
          <p:cNvPr id="65539" name="Rectangle 3"/>
          <p:cNvSpPr>
            <a:spLocks noGrp="1" noChangeArrowheads="1"/>
          </p:cNvSpPr>
          <p:nvPr>
            <p:ph idx="1"/>
          </p:nvPr>
        </p:nvSpPr>
        <p:spPr/>
        <p:txBody>
          <a:bodyPr/>
          <a:lstStyle/>
          <a:p>
            <a:pPr eaLnBrk="1" hangingPunct="1"/>
            <a:r>
              <a:rPr lang="en-US" smtClean="0"/>
              <a:t>Direct sowing</a:t>
            </a:r>
          </a:p>
          <a:p>
            <a:pPr lvl="1" eaLnBrk="1" hangingPunct="1"/>
            <a:r>
              <a:rPr lang="en-US" smtClean="0"/>
              <a:t>Sow or broadcast into a well-raked bed</a:t>
            </a:r>
          </a:p>
          <a:p>
            <a:pPr lvl="1" eaLnBrk="1" hangingPunct="1"/>
            <a:r>
              <a:rPr lang="en-US" smtClean="0"/>
              <a:t>Free of stones or large debris</a:t>
            </a:r>
          </a:p>
          <a:p>
            <a:pPr lvl="1" eaLnBrk="1" hangingPunct="1"/>
            <a:r>
              <a:rPr lang="en-US" smtClean="0"/>
              <a:t>Cover with a fine layer of soil</a:t>
            </a:r>
          </a:p>
          <a:p>
            <a:pPr lvl="1" eaLnBrk="1" hangingPunct="1"/>
            <a:r>
              <a:rPr lang="en-US" smtClean="0"/>
              <a:t>Gently water to avoid erosion</a:t>
            </a:r>
          </a:p>
          <a:p>
            <a:pPr lvl="1" eaLnBrk="1" hangingPunct="1"/>
            <a:endParaRPr lang="en-US" smtClean="0"/>
          </a:p>
        </p:txBody>
      </p:sp>
      <p:pic>
        <p:nvPicPr>
          <p:cNvPr id="65540" name="Picture 4" descr="MCFD00697_0000[1]"/>
          <p:cNvPicPr>
            <a:picLocks noChangeAspect="1" noChangeArrowheads="1"/>
          </p:cNvPicPr>
          <p:nvPr/>
        </p:nvPicPr>
        <p:blipFill>
          <a:blip r:embed="rId3" cstate="print"/>
          <a:srcRect/>
          <a:stretch>
            <a:fillRect/>
          </a:stretch>
        </p:blipFill>
        <p:spPr bwMode="auto">
          <a:xfrm>
            <a:off x="4954588" y="2743200"/>
            <a:ext cx="3905250" cy="3925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tx2">
                    <a:tint val="100000"/>
                    <a:shade val="90000"/>
                    <a:satMod val="250000"/>
                    <a:alpha val="100000"/>
                  </a:schemeClr>
                </a:solidFill>
              </a:rPr>
              <a:t>Storing / Collecting</a:t>
            </a:r>
          </a:p>
        </p:txBody>
      </p:sp>
      <p:sp>
        <p:nvSpPr>
          <p:cNvPr id="66563" name="Rectangle 3"/>
          <p:cNvSpPr>
            <a:spLocks noGrp="1" noChangeArrowheads="1"/>
          </p:cNvSpPr>
          <p:nvPr>
            <p:ph idx="1"/>
          </p:nvPr>
        </p:nvSpPr>
        <p:spPr/>
        <p:txBody>
          <a:bodyPr/>
          <a:lstStyle/>
          <a:p>
            <a:pPr eaLnBrk="1" hangingPunct="1"/>
            <a:r>
              <a:rPr lang="en-US" smtClean="0"/>
              <a:t>Storing</a:t>
            </a:r>
          </a:p>
          <a:p>
            <a:pPr lvl="1" eaLnBrk="1" hangingPunct="1"/>
            <a:r>
              <a:rPr lang="en-US" smtClean="0"/>
              <a:t>Keep dry</a:t>
            </a:r>
          </a:p>
          <a:p>
            <a:pPr lvl="1" eaLnBrk="1" hangingPunct="1"/>
            <a:r>
              <a:rPr lang="en-US" smtClean="0"/>
              <a:t>Place in airtight container</a:t>
            </a:r>
          </a:p>
          <a:p>
            <a:pPr lvl="1" eaLnBrk="1" hangingPunct="1"/>
            <a:r>
              <a:rPr lang="en-US" smtClean="0"/>
              <a:t>Label and date</a:t>
            </a:r>
          </a:p>
          <a:p>
            <a:pPr lvl="1" eaLnBrk="1" hangingPunct="1"/>
            <a:r>
              <a:rPr lang="en-US" smtClean="0"/>
              <a:t>Store in 40</a:t>
            </a:r>
            <a:r>
              <a:rPr lang="en-US" smtClean="0">
                <a:cs typeface="Arial" pitchFamily="34" charset="0"/>
              </a:rPr>
              <a:t>º</a:t>
            </a:r>
            <a:r>
              <a:rPr lang="en-US" smtClean="0"/>
              <a:t> F, low humidity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marL="54864" indent="0" eaLnBrk="1" fontAlgn="auto" hangingPunct="1">
              <a:spcAft>
                <a:spcPts val="0"/>
              </a:spcAft>
              <a:defRPr/>
            </a:pPr>
            <a:endParaRPr lang="en-US">
              <a:solidFill>
                <a:schemeClr val="tx2">
                  <a:tint val="100000"/>
                  <a:shade val="90000"/>
                  <a:satMod val="250000"/>
                  <a:alpha val="100000"/>
                </a:schemeClr>
              </a:solidFill>
            </a:endParaRPr>
          </a:p>
        </p:txBody>
      </p:sp>
      <p:sp>
        <p:nvSpPr>
          <p:cNvPr id="67587" name="Rectangle 3"/>
          <p:cNvSpPr>
            <a:spLocks noGrp="1" noChangeArrowheads="1"/>
          </p:cNvSpPr>
          <p:nvPr>
            <p:ph idx="1"/>
          </p:nvPr>
        </p:nvSpPr>
        <p:spPr/>
        <p:txBody>
          <a:bodyPr/>
          <a:lstStyle/>
          <a:p>
            <a:pPr eaLnBrk="1" hangingPunct="1"/>
            <a:endParaRPr lang="en-US" smtClean="0"/>
          </a:p>
        </p:txBody>
      </p:sp>
      <p:pic>
        <p:nvPicPr>
          <p:cNvPr id="67588" name="Picture 4" descr="P129000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5" name="Rectangle 7"/>
          <p:cNvSpPr>
            <a:spLocks noGrp="1" noChangeArrowheads="1"/>
          </p:cNvSpPr>
          <p:nvPr>
            <p:ph type="title"/>
          </p:nvPr>
        </p:nvSpPr>
        <p:spPr>
          <a:xfrm>
            <a:off x="304800" y="5486400"/>
            <a:ext cx="8229600" cy="1143000"/>
          </a:xfrm>
        </p:spPr>
        <p:txBody>
          <a:bodyPr/>
          <a:lstStyle/>
          <a:p>
            <a:pPr marL="54864" indent="0" eaLnBrk="1" fontAlgn="auto" hangingPunct="1">
              <a:spcAft>
                <a:spcPts val="0"/>
              </a:spcAft>
              <a:defRPr/>
            </a:pPr>
            <a:r>
              <a:rPr lang="en-US">
                <a:solidFill>
                  <a:schemeClr val="tx2">
                    <a:tint val="100000"/>
                    <a:shade val="90000"/>
                    <a:satMod val="250000"/>
                    <a:alpha val="100000"/>
                  </a:schemeClr>
                </a:solidFill>
              </a:rPr>
              <a:t>Asexual Propagation</a:t>
            </a:r>
          </a:p>
        </p:txBody>
      </p:sp>
      <p:pic>
        <p:nvPicPr>
          <p:cNvPr id="68611" name="Picture 3" descr="plantprop2004 003"/>
          <p:cNvPicPr>
            <a:picLocks noGrp="1" noChangeAspect="1" noChangeArrowheads="1"/>
          </p:cNvPicPr>
          <p:nvPr>
            <p:ph sz="quarter" idx="4294967295"/>
          </p:nvPr>
        </p:nvPicPr>
        <p:blipFill>
          <a:blip r:embed="rId4" cstate="print"/>
          <a:srcRect/>
          <a:stretch>
            <a:fillRect/>
          </a:stretch>
        </p:blipFill>
        <p:spPr>
          <a:xfrm>
            <a:off x="0" y="0"/>
            <a:ext cx="9144000" cy="6858000"/>
          </a:xfrm>
        </p:spPr>
      </p:pic>
    </p:spTree>
  </p:cSld>
  <p:clrMapOvr>
    <a:masterClrMapping/>
  </p:clrMapOvr>
  <p:transition>
    <p:fade/>
    <p:sndAc>
      <p:stSnd>
        <p:snd r:embed="rId3" name="laser.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957</Words>
  <Application>Microsoft Office PowerPoint</Application>
  <PresentationFormat>On-screen Show (4:3)</PresentationFormat>
  <Paragraphs>180</Paragraphs>
  <Slides>50</Slides>
  <Notes>41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Starting</vt:lpstr>
      <vt:lpstr>Starting</vt:lpstr>
      <vt:lpstr>Slide 3</vt:lpstr>
      <vt:lpstr>Starting</vt:lpstr>
      <vt:lpstr>Starting</vt:lpstr>
      <vt:lpstr>Starting</vt:lpstr>
      <vt:lpstr>Storing / Collecting</vt:lpstr>
      <vt:lpstr>Slide 8</vt:lpstr>
      <vt:lpstr>Asexual Propagation</vt:lpstr>
      <vt:lpstr>Slide 10</vt:lpstr>
      <vt:lpstr>Totipotency</vt:lpstr>
      <vt:lpstr>Types of Asexual Propagation</vt:lpstr>
      <vt:lpstr>Slide 13</vt:lpstr>
      <vt:lpstr>Separation</vt:lpstr>
      <vt:lpstr>Separation</vt:lpstr>
      <vt:lpstr>Slide 16</vt:lpstr>
      <vt:lpstr>Separation</vt:lpstr>
      <vt:lpstr>Slide 18</vt:lpstr>
      <vt:lpstr>Slide 19</vt:lpstr>
      <vt:lpstr>Separation</vt:lpstr>
      <vt:lpstr>Slide 21</vt:lpstr>
      <vt:lpstr>Slide 22</vt:lpstr>
      <vt:lpstr>Separation</vt:lpstr>
      <vt:lpstr>Slide 24</vt:lpstr>
      <vt:lpstr>Cuttings</vt:lpstr>
      <vt:lpstr>Slide 26</vt:lpstr>
      <vt:lpstr>Cuttings</vt:lpstr>
      <vt:lpstr>Cuttings: Shoot</vt:lpstr>
      <vt:lpstr>Cuttings</vt:lpstr>
      <vt:lpstr>Slide 30</vt:lpstr>
      <vt:lpstr>Cuttings: Leaf</vt:lpstr>
      <vt:lpstr>Slide 32</vt:lpstr>
      <vt:lpstr>Cuttings: Leaf</vt:lpstr>
      <vt:lpstr>Slide 34</vt:lpstr>
      <vt:lpstr>Cuttings: Hardwood</vt:lpstr>
      <vt:lpstr>Cuttings: Hardwood</vt:lpstr>
      <vt:lpstr>Layering</vt:lpstr>
      <vt:lpstr>Layering Methods</vt:lpstr>
      <vt:lpstr>Air Layer</vt:lpstr>
      <vt:lpstr>Slide 40</vt:lpstr>
      <vt:lpstr>Grafting/Budding</vt:lpstr>
      <vt:lpstr>Slide 42</vt:lpstr>
      <vt:lpstr>Slide 43</vt:lpstr>
      <vt:lpstr>Slide 44</vt:lpstr>
      <vt:lpstr>Slide 45</vt:lpstr>
      <vt:lpstr>Slide 46</vt:lpstr>
      <vt:lpstr>Slide 47</vt:lpstr>
      <vt:lpstr>Slide 48</vt:lpstr>
      <vt:lpstr>Slide 49</vt:lpstr>
      <vt:lpstr>Slide 50</vt:lpstr>
    </vt:vector>
  </TitlesOfParts>
  <Company>Cache Co.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dc:title>
  <dc:creator>User</dc:creator>
  <cp:lastModifiedBy>User</cp:lastModifiedBy>
  <cp:revision>1</cp:revision>
  <dcterms:created xsi:type="dcterms:W3CDTF">2011-11-02T17:31:23Z</dcterms:created>
  <dcterms:modified xsi:type="dcterms:W3CDTF">2011-11-02T17:31:50Z</dcterms:modified>
</cp:coreProperties>
</file>