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1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3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9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6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8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1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4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9ECE4-AFF4-47D8-BD02-B0DA2012D2E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3E29-F439-4038-B689-16A8693C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 and Concentrations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1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18" y="365125"/>
            <a:ext cx="9428181" cy="1325563"/>
          </a:xfrm>
        </p:spPr>
        <p:txBody>
          <a:bodyPr/>
          <a:lstStyle/>
          <a:p>
            <a:r>
              <a:rPr lang="en-US" dirty="0"/>
              <a:t>The expression becomes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708" y="1825625"/>
            <a:ext cx="9654092" cy="4351338"/>
          </a:xfrm>
        </p:spPr>
        <p:txBody>
          <a:bodyPr>
            <a:normAutofit/>
          </a:bodyPr>
          <a:lstStyle/>
          <a:p>
            <a:r>
              <a:rPr lang="en-US" sz="4000" b="1" dirty="0"/>
              <a:t>K</a:t>
            </a:r>
            <a:r>
              <a:rPr lang="en-US" sz="4000" b="1" baseline="-25000" dirty="0"/>
              <a:t> w</a:t>
            </a:r>
            <a:r>
              <a:rPr lang="en-US" sz="4000" b="1" dirty="0"/>
              <a:t> = [H</a:t>
            </a:r>
            <a:r>
              <a:rPr lang="en-US" sz="4000" b="1" baseline="-25000" dirty="0"/>
              <a:t>3</a:t>
            </a:r>
            <a:r>
              <a:rPr lang="en-US" sz="4000" b="1" dirty="0"/>
              <a:t>O</a:t>
            </a:r>
            <a:r>
              <a:rPr lang="en-US" sz="4000" b="1" baseline="30000" dirty="0"/>
              <a:t>+</a:t>
            </a:r>
            <a:r>
              <a:rPr lang="en-US" sz="4000" b="1" dirty="0"/>
              <a:t>] [OH</a:t>
            </a:r>
            <a:r>
              <a:rPr lang="en-US" sz="4000" b="1" baseline="30000" dirty="0"/>
              <a:t> -</a:t>
            </a:r>
            <a:r>
              <a:rPr lang="en-US" sz="4000" b="1" dirty="0"/>
              <a:t>] = 1 X 10</a:t>
            </a:r>
            <a:r>
              <a:rPr lang="en-US" sz="4000" b="1" baseline="30000" dirty="0"/>
              <a:t> -14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1990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K</a:t>
            </a:r>
            <a:r>
              <a:rPr lang="en-US" b="1" baseline="-25000" dirty="0"/>
              <a:t> w</a:t>
            </a:r>
            <a:r>
              <a:rPr lang="en-US" b="1" dirty="0"/>
              <a:t> is a constant for all dilute aqueous solutions at room temperature. </a:t>
            </a:r>
            <a:endParaRPr lang="en-US" b="1" dirty="0" smtClean="0"/>
          </a:p>
          <a:p>
            <a:pPr lvl="0"/>
            <a:endParaRPr lang="en-US" dirty="0"/>
          </a:p>
          <a:p>
            <a:pPr lvl="0"/>
            <a:r>
              <a:rPr lang="en-US" b="1" dirty="0"/>
              <a:t>Although the [H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30000" dirty="0"/>
              <a:t>+</a:t>
            </a:r>
            <a:r>
              <a:rPr lang="en-US" b="1" dirty="0"/>
              <a:t>] and [OH</a:t>
            </a:r>
            <a:r>
              <a:rPr lang="en-US" b="1" baseline="30000" dirty="0"/>
              <a:t> -</a:t>
            </a:r>
            <a:r>
              <a:rPr lang="en-US" b="1" dirty="0"/>
              <a:t>] may change, the product is always 1 X 10</a:t>
            </a:r>
            <a:r>
              <a:rPr lang="en-US" b="1" baseline="30000" dirty="0"/>
              <a:t> -14</a:t>
            </a:r>
            <a:r>
              <a:rPr lang="en-US" b="1" dirty="0"/>
              <a:t> </a:t>
            </a:r>
            <a:endParaRPr lang="en-US" b="1" dirty="0" smtClean="0"/>
          </a:p>
          <a:p>
            <a:pPr lvl="0"/>
            <a:endParaRPr lang="en-US" dirty="0"/>
          </a:p>
          <a:p>
            <a:pPr lvl="0"/>
            <a:r>
              <a:rPr lang="en-US" b="1" dirty="0"/>
              <a:t>This provides the basis for the pH scale.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9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edu.pe.ca/gulfshore/Archives/ACIDSBAS/phsca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72996" cy="468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413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858" y="365125"/>
            <a:ext cx="9793941" cy="1325563"/>
          </a:xfrm>
        </p:spPr>
        <p:txBody>
          <a:bodyPr/>
          <a:lstStyle/>
          <a:p>
            <a:r>
              <a:rPr lang="en-US" b="1" dirty="0"/>
              <a:t>Calculating pH: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856" y="1825625"/>
            <a:ext cx="10148944" cy="4351338"/>
          </a:xfrm>
        </p:spPr>
        <p:txBody>
          <a:bodyPr/>
          <a:lstStyle/>
          <a:p>
            <a:pPr lvl="0"/>
            <a:r>
              <a:rPr lang="en-US" sz="4000" b="1" dirty="0"/>
              <a:t>The equation is: pH = - log [H</a:t>
            </a:r>
            <a:r>
              <a:rPr lang="en-US" sz="4000" b="1" baseline="-25000" dirty="0"/>
              <a:t>3</a:t>
            </a:r>
            <a:r>
              <a:rPr lang="en-US" sz="4000" b="1" dirty="0"/>
              <a:t>O</a:t>
            </a:r>
            <a:r>
              <a:rPr lang="en-US" sz="4000" b="1" baseline="30000" dirty="0"/>
              <a:t>+</a:t>
            </a:r>
            <a:r>
              <a:rPr lang="en-US" sz="4000" b="1" dirty="0"/>
              <a:t>]</a:t>
            </a:r>
            <a:r>
              <a:rPr lang="en-US" sz="4000" dirty="0"/>
              <a:t> </a:t>
            </a:r>
          </a:p>
          <a:p>
            <a:pPr lvl="0"/>
            <a:r>
              <a:rPr lang="en-US" dirty="0"/>
              <a:t>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is expressed in powers of 10 from 10 </a:t>
            </a:r>
            <a:r>
              <a:rPr lang="en-US" baseline="30000" dirty="0"/>
              <a:t>-14</a:t>
            </a:r>
            <a:r>
              <a:rPr lang="en-US" dirty="0"/>
              <a:t> to 10</a:t>
            </a:r>
            <a:r>
              <a:rPr lang="en-US" baseline="30000" dirty="0"/>
              <a:t> 0</a:t>
            </a: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If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= 1 X 10</a:t>
            </a:r>
            <a:r>
              <a:rPr lang="en-US" baseline="30000" dirty="0"/>
              <a:t> -7</a:t>
            </a:r>
            <a:r>
              <a:rPr lang="en-US" dirty="0"/>
              <a:t>, the negative log of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= 7. The pH equals 7, indicating a neutral solution.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The calculation of pH always gives a number between 0 and 14. </a:t>
            </a:r>
          </a:p>
        </p:txBody>
      </p:sp>
    </p:spTree>
    <p:extLst>
      <p:ext uri="{BB962C8B-B14F-4D97-AF65-F5344CB8AC3E}">
        <p14:creationId xmlns:p14="http://schemas.microsoft.com/office/powerpoint/2010/main" val="1961147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254" y="365125"/>
            <a:ext cx="9589546" cy="1325563"/>
          </a:xfrm>
        </p:spPr>
        <p:txBody>
          <a:bodyPr/>
          <a:lstStyle/>
          <a:p>
            <a:r>
              <a:rPr lang="en-US" b="1" dirty="0"/>
              <a:t>Practice Problem Set #1: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55464"/>
            <a:ext cx="11231881" cy="4821499"/>
          </a:xfrm>
        </p:spPr>
        <p:txBody>
          <a:bodyPr/>
          <a:lstStyle/>
          <a:p>
            <a:r>
              <a:rPr lang="en-US" dirty="0"/>
              <a:t>1. What is the pH of a solution whose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is 1 X 10</a:t>
            </a:r>
            <a:r>
              <a:rPr lang="en-US" baseline="30000" dirty="0"/>
              <a:t>-5</a:t>
            </a:r>
            <a:r>
              <a:rPr lang="en-US" dirty="0"/>
              <a:t> M?</a:t>
            </a:r>
          </a:p>
          <a:p>
            <a:r>
              <a:rPr lang="en-US" dirty="0"/>
              <a:t>2. What is the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concentration of a solution with a pH of 9?</a:t>
            </a:r>
          </a:p>
          <a:p>
            <a:r>
              <a:rPr lang="en-US" dirty="0"/>
              <a:t>3. What is the pH of a solution whose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concentration is 3 X 10</a:t>
            </a:r>
            <a:r>
              <a:rPr lang="en-US" baseline="30000" dirty="0"/>
              <a:t>-3</a:t>
            </a:r>
            <a:r>
              <a:rPr lang="en-US" dirty="0"/>
              <a:t> M?</a:t>
            </a:r>
          </a:p>
          <a:p>
            <a:r>
              <a:rPr lang="en-US" dirty="0"/>
              <a:t>4. What is the pH of a solution with a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concentration of 1 X 10</a:t>
            </a:r>
            <a:r>
              <a:rPr lang="en-US" baseline="30000" dirty="0"/>
              <a:t>-12</a:t>
            </a:r>
            <a:r>
              <a:rPr lang="en-US" dirty="0"/>
              <a:t> M?</a:t>
            </a:r>
          </a:p>
          <a:p>
            <a:r>
              <a:rPr lang="en-US" dirty="0"/>
              <a:t>5. What is the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concentration of a solution whose pH is 8.9?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5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874" y="365125"/>
            <a:ext cx="7308925" cy="1325563"/>
          </a:xfrm>
        </p:spPr>
        <p:txBody>
          <a:bodyPr/>
          <a:lstStyle/>
          <a:p>
            <a:r>
              <a:rPr lang="en-US" b="1" dirty="0"/>
              <a:t>pOH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614" y="1825625"/>
            <a:ext cx="10138186" cy="4351338"/>
          </a:xfrm>
        </p:spPr>
        <p:txBody>
          <a:bodyPr/>
          <a:lstStyle/>
          <a:p>
            <a:r>
              <a:rPr lang="en-US" sz="4000" b="1" dirty="0"/>
              <a:t>pOH</a:t>
            </a:r>
            <a:r>
              <a:rPr lang="en-US" sz="4000" dirty="0"/>
              <a:t>   </a:t>
            </a:r>
            <a:r>
              <a:rPr lang="en-US" sz="4000" b="1" dirty="0"/>
              <a:t>is a measure of the [OH</a:t>
            </a:r>
            <a:r>
              <a:rPr lang="en-US" sz="4000" b="1" baseline="30000" dirty="0"/>
              <a:t> -</a:t>
            </a:r>
            <a:r>
              <a:rPr lang="en-US" sz="4000" b="1" dirty="0"/>
              <a:t>] in solution.</a:t>
            </a:r>
            <a:r>
              <a:rPr lang="en-US" sz="4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78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9260" y="365125"/>
            <a:ext cx="8524539" cy="1325563"/>
          </a:xfrm>
        </p:spPr>
        <p:txBody>
          <a:bodyPr/>
          <a:lstStyle/>
          <a:p>
            <a:r>
              <a:rPr lang="en-US" dirty="0"/>
              <a:t>Calculating pOH:</a:t>
            </a:r>
            <a:r>
              <a:rPr lang="en-US" b="1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2738" y="1333948"/>
            <a:ext cx="9611061" cy="4843015"/>
          </a:xfrm>
        </p:spPr>
        <p:txBody>
          <a:bodyPr/>
          <a:lstStyle/>
          <a:p>
            <a:pPr lvl="0"/>
            <a:r>
              <a:rPr lang="en-US" sz="4000" b="1" dirty="0"/>
              <a:t>The equation is: pOH = - log [OH </a:t>
            </a:r>
            <a:r>
              <a:rPr lang="en-US" sz="4000" b="1" baseline="30000" dirty="0"/>
              <a:t>-</a:t>
            </a:r>
            <a:r>
              <a:rPr lang="en-US" sz="4000" b="1" dirty="0"/>
              <a:t>] </a:t>
            </a:r>
            <a:endParaRPr lang="en-US" sz="4000" b="1" dirty="0" smtClean="0"/>
          </a:p>
          <a:p>
            <a:pPr marL="0" lvl="0" indent="0">
              <a:buNone/>
            </a:pPr>
            <a:endParaRPr lang="en-US" sz="4000" dirty="0"/>
          </a:p>
          <a:p>
            <a:r>
              <a:rPr lang="en-US" dirty="0"/>
              <a:t>[OH </a:t>
            </a:r>
            <a:r>
              <a:rPr lang="en-US" b="1" baseline="30000" dirty="0"/>
              <a:t>-</a:t>
            </a:r>
            <a:r>
              <a:rPr lang="en-US" dirty="0"/>
              <a:t>] is expressed in powers of 10 from 10 </a:t>
            </a:r>
            <a:r>
              <a:rPr lang="en-US" b="1" baseline="30000" dirty="0"/>
              <a:t>-14</a:t>
            </a:r>
            <a:r>
              <a:rPr lang="en-US" dirty="0"/>
              <a:t> to 10 </a:t>
            </a:r>
            <a:r>
              <a:rPr lang="en-US" b="1" baseline="30000" dirty="0"/>
              <a:t>0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[H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aseline="30000" dirty="0"/>
              <a:t>+</a:t>
            </a:r>
            <a:r>
              <a:rPr lang="en-US" b="1" dirty="0"/>
              <a:t>] [OH </a:t>
            </a:r>
            <a:r>
              <a:rPr lang="en-US" baseline="30000" dirty="0"/>
              <a:t>-</a:t>
            </a:r>
            <a:r>
              <a:rPr lang="en-US" b="1" dirty="0"/>
              <a:t>] = 1 X 10</a:t>
            </a:r>
            <a:r>
              <a:rPr lang="en-US" baseline="30000" dirty="0"/>
              <a:t> -14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/>
              <a:t>pH + pOH = 14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1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06" y="365125"/>
            <a:ext cx="9374393" cy="10548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Calculate the pOH if the pH of a </a:t>
            </a:r>
            <a:r>
              <a:rPr lang="en-US" smtClean="0"/>
              <a:t>solution is 2.46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012" y="2302136"/>
            <a:ext cx="9578788" cy="3874827"/>
          </a:xfrm>
        </p:spPr>
        <p:txBody>
          <a:bodyPr/>
          <a:lstStyle/>
          <a:p>
            <a:pPr lvl="0"/>
            <a:r>
              <a:rPr lang="en-US" b="1" dirty="0"/>
              <a:t>pH + pOH = 14 </a:t>
            </a:r>
            <a:endParaRPr lang="en-US" dirty="0"/>
          </a:p>
          <a:p>
            <a:pPr lvl="0"/>
            <a:r>
              <a:rPr lang="en-US" b="1" dirty="0"/>
              <a:t>pOH = 14 - 2.46 </a:t>
            </a:r>
            <a:endParaRPr lang="en-US" dirty="0"/>
          </a:p>
          <a:p>
            <a:r>
              <a:rPr lang="en-US" b="1" dirty="0"/>
              <a:t>pOH = 11.54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0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1.thingpic.com/images/yX/9djQ5swC1b3WzPsKWAWVdDu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82" y="279699"/>
            <a:ext cx="10848975" cy="57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05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</a:t>
            </a:r>
            <a:r>
              <a:rPr lang="en-US" dirty="0"/>
              <a:t> </a:t>
            </a:r>
            <a:r>
              <a:rPr lang="en-US" b="1" dirty="0"/>
              <a:t>is a measure of the [H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30000" dirty="0"/>
              <a:t> +</a:t>
            </a:r>
            <a:r>
              <a:rPr lang="en-US" b="1" dirty="0"/>
              <a:t>] in solution.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4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584" y="365125"/>
            <a:ext cx="10181216" cy="1325563"/>
          </a:xfrm>
        </p:spPr>
        <p:txBody>
          <a:bodyPr/>
          <a:lstStyle/>
          <a:p>
            <a:r>
              <a:rPr lang="en-US" dirty="0" smtClean="0"/>
              <a:t>Water Ionizes according to the equation: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22438" y="1825625"/>
            <a:ext cx="9331362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</a:t>
            </a:r>
            <a:r>
              <a:rPr lang="en-US" sz="2400" dirty="0" smtClean="0">
                <a:sym typeface="Wingdings" panose="05000000000000000000" pitchFamily="2" charset="2"/>
              </a:rPr>
              <a:t></a:t>
            </a:r>
            <a:r>
              <a:rPr lang="en-US" sz="4000" dirty="0" smtClean="0">
                <a:sym typeface="Wingdings" panose="05000000000000000000" pitchFamily="2" charset="2"/>
              </a:rPr>
              <a:t>  H</a:t>
            </a:r>
            <a:r>
              <a:rPr lang="en-US" sz="4000" baseline="-25000" dirty="0" smtClean="0">
                <a:sym typeface="Wingdings" panose="05000000000000000000" pitchFamily="2" charset="2"/>
              </a:rPr>
              <a:t>3</a:t>
            </a:r>
            <a:r>
              <a:rPr lang="en-US" sz="4000" dirty="0" smtClean="0">
                <a:sym typeface="Wingdings" panose="05000000000000000000" pitchFamily="2" charset="2"/>
              </a:rPr>
              <a:t>O</a:t>
            </a:r>
            <a:r>
              <a:rPr lang="en-US" sz="4000" baseline="30000" dirty="0" smtClean="0">
                <a:sym typeface="Wingdings" panose="05000000000000000000" pitchFamily="2" charset="2"/>
              </a:rPr>
              <a:t>+</a:t>
            </a:r>
            <a:r>
              <a:rPr lang="en-US" sz="4000" dirty="0" smtClean="0">
                <a:sym typeface="Wingdings" panose="05000000000000000000" pitchFamily="2" charset="2"/>
              </a:rPr>
              <a:t>  + OH</a:t>
            </a:r>
            <a:r>
              <a:rPr lang="en-US" sz="4000" baseline="30000" dirty="0" smtClean="0">
                <a:sym typeface="Wingdings" panose="05000000000000000000" pitchFamily="2" charset="2"/>
              </a:rPr>
              <a:t>-</a:t>
            </a:r>
            <a:endParaRPr 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268446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equilibrium expression for the reaction would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616" y="2312893"/>
            <a:ext cx="9783184" cy="38640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000" dirty="0" err="1"/>
              <a:t>K</a:t>
            </a:r>
            <a:r>
              <a:rPr lang="en-US" sz="4000" baseline="-25000" dirty="0" err="1"/>
              <a:t>eq</a:t>
            </a:r>
            <a:r>
              <a:rPr lang="en-US" sz="4000" dirty="0"/>
              <a:t> = [H</a:t>
            </a:r>
            <a:r>
              <a:rPr lang="en-US" sz="4000" baseline="-25000" dirty="0"/>
              <a:t>3</a:t>
            </a:r>
            <a:r>
              <a:rPr lang="en-US" sz="4000" dirty="0"/>
              <a:t>O</a:t>
            </a:r>
            <a:r>
              <a:rPr lang="en-US" sz="4000" baseline="30000" dirty="0"/>
              <a:t>+</a:t>
            </a:r>
            <a:r>
              <a:rPr lang="en-US" sz="4000" dirty="0"/>
              <a:t>] [OH</a:t>
            </a:r>
            <a:r>
              <a:rPr lang="en-US" sz="4000" baseline="30000" dirty="0"/>
              <a:t> -</a:t>
            </a:r>
            <a:r>
              <a:rPr lang="en-US" sz="4000" dirty="0"/>
              <a:t>] </a:t>
            </a:r>
            <a:r>
              <a:rPr lang="en-US" sz="4000" b="1" dirty="0"/>
              <a:t>/</a:t>
            </a:r>
            <a:r>
              <a:rPr lang="en-US" sz="4000" dirty="0"/>
              <a:t> [H</a:t>
            </a:r>
            <a:r>
              <a:rPr lang="en-US" sz="4000" baseline="-25000" dirty="0"/>
              <a:t>2</a:t>
            </a:r>
            <a:r>
              <a:rPr lang="en-US" sz="4000" dirty="0"/>
              <a:t>O]</a:t>
            </a:r>
            <a:r>
              <a:rPr lang="en-US" sz="4000" baseline="30000" dirty="0"/>
              <a:t>2</a:t>
            </a:r>
            <a:r>
              <a:rPr lang="en-US" sz="4000" dirty="0"/>
              <a:t> </a:t>
            </a:r>
          </a:p>
        </p:txBody>
      </p:sp>
      <p:pic>
        <p:nvPicPr>
          <p:cNvPr id="4098" name="Picture 2" descr="http://chemed.chem.purdue.edu/genchem/topicreview/bp/ch17/graphics/17_s2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3" y="4001845"/>
            <a:ext cx="3648571" cy="168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50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Experimental evidence indicates that pure water contains 1 X 10</a:t>
            </a:r>
            <a:r>
              <a:rPr lang="en-US" sz="4000" baseline="30000" dirty="0"/>
              <a:t> -7</a:t>
            </a:r>
            <a:r>
              <a:rPr lang="en-US" sz="4000" dirty="0"/>
              <a:t> mole of both H</a:t>
            </a:r>
            <a:r>
              <a:rPr lang="en-US" sz="4000" baseline="-25000" dirty="0"/>
              <a:t>3</a:t>
            </a:r>
            <a:r>
              <a:rPr lang="en-US" sz="4000" dirty="0"/>
              <a:t>O</a:t>
            </a:r>
            <a:r>
              <a:rPr lang="en-US" sz="4000" baseline="30000" dirty="0"/>
              <a:t>+</a:t>
            </a:r>
            <a:r>
              <a:rPr lang="en-US" sz="4000" dirty="0"/>
              <a:t> and OH</a:t>
            </a:r>
            <a:r>
              <a:rPr lang="en-US" sz="4000" baseline="30000" dirty="0"/>
              <a:t> -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936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concentration of water in pure water is calculated as 55.6 moles/dm</a:t>
            </a:r>
            <a:r>
              <a:rPr lang="en-US" sz="4000" baseline="30000" dirty="0"/>
              <a:t>3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013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This information allows us to get an expression: </a:t>
            </a:r>
            <a:r>
              <a:rPr lang="en-US" sz="4000" dirty="0" err="1"/>
              <a:t>K</a:t>
            </a:r>
            <a:r>
              <a:rPr lang="en-US" sz="4000" baseline="-25000" dirty="0" err="1"/>
              <a:t>sp</a:t>
            </a:r>
            <a:r>
              <a:rPr lang="en-US" sz="4000" dirty="0"/>
              <a:t>(55.6)</a:t>
            </a:r>
            <a:r>
              <a:rPr lang="en-US" sz="4000" baseline="30000" dirty="0"/>
              <a:t>2</a:t>
            </a:r>
            <a:r>
              <a:rPr lang="en-US" sz="4000" dirty="0"/>
              <a:t> = [H</a:t>
            </a:r>
            <a:r>
              <a:rPr lang="en-US" sz="4000" baseline="-25000" dirty="0"/>
              <a:t>3</a:t>
            </a:r>
            <a:r>
              <a:rPr lang="en-US" sz="4000" dirty="0"/>
              <a:t>O</a:t>
            </a:r>
            <a:r>
              <a:rPr lang="en-US" sz="4000" baseline="30000" dirty="0"/>
              <a:t>+</a:t>
            </a:r>
            <a:r>
              <a:rPr lang="en-US" sz="4000" dirty="0"/>
              <a:t>] [OH</a:t>
            </a:r>
            <a:r>
              <a:rPr lang="en-US" sz="4000" baseline="30000" dirty="0"/>
              <a:t> -</a:t>
            </a:r>
            <a:r>
              <a:rPr lang="en-US" sz="4000" dirty="0"/>
              <a:t>] = 1 X 10</a:t>
            </a:r>
            <a:r>
              <a:rPr lang="en-US" sz="4000" baseline="30000" dirty="0"/>
              <a:t> -14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770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K</a:t>
            </a:r>
            <a:r>
              <a:rPr lang="en-US" sz="4000" baseline="-25000" dirty="0" err="1"/>
              <a:t>sp</a:t>
            </a:r>
            <a:r>
              <a:rPr lang="en-US" sz="4000" dirty="0"/>
              <a:t>(55.6)</a:t>
            </a:r>
            <a:r>
              <a:rPr lang="en-US" sz="4000" baseline="30000" dirty="0"/>
              <a:t>2</a:t>
            </a:r>
            <a:r>
              <a:rPr lang="en-US" sz="4000" dirty="0"/>
              <a:t> becomes a new constant, the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dirty="0" smtClean="0"/>
              <a:t>ion </a:t>
            </a:r>
            <a:r>
              <a:rPr lang="en-US" sz="4000" b="1" dirty="0"/>
              <a:t>product constant of water</a:t>
            </a:r>
            <a:r>
              <a:rPr lang="en-US" sz="4000" dirty="0"/>
              <a:t>, </a:t>
            </a:r>
            <a:r>
              <a:rPr lang="en-US" sz="4000" b="1" dirty="0"/>
              <a:t>K</a:t>
            </a:r>
            <a:r>
              <a:rPr lang="en-US" sz="4000" b="1" baseline="-25000" dirty="0"/>
              <a:t> w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19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429</Words>
  <Application>Microsoft Office PowerPoint</Application>
  <PresentationFormat>Widescreen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pH and Concentrations</vt:lpstr>
      <vt:lpstr>PowerPoint Presentation</vt:lpstr>
      <vt:lpstr>pH is a measure of the [H3O +] in solution.  </vt:lpstr>
      <vt:lpstr>Water Ionizes according to the equation:</vt:lpstr>
      <vt:lpstr>The equilibrium expression for the reaction would be:</vt:lpstr>
      <vt:lpstr>PowerPoint Presentation</vt:lpstr>
      <vt:lpstr>PowerPoint Presentation</vt:lpstr>
      <vt:lpstr>PowerPoint Presentation</vt:lpstr>
      <vt:lpstr>PowerPoint Presentation</vt:lpstr>
      <vt:lpstr>The expression becomes</vt:lpstr>
      <vt:lpstr>PowerPoint Presentation</vt:lpstr>
      <vt:lpstr>PowerPoint Presentation</vt:lpstr>
      <vt:lpstr>Calculating pH: </vt:lpstr>
      <vt:lpstr>Practice Problem Set #1: </vt:lpstr>
      <vt:lpstr>pOH</vt:lpstr>
      <vt:lpstr>Calculating pOH:  </vt:lpstr>
      <vt:lpstr>Calculate the pOH if the pH of a solution is 2.46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and Concentrations</dc:title>
  <dc:creator>Randy C Stacey</dc:creator>
  <cp:lastModifiedBy>Randy C Stacey</cp:lastModifiedBy>
  <cp:revision>7</cp:revision>
  <dcterms:created xsi:type="dcterms:W3CDTF">2016-02-10T15:34:35Z</dcterms:created>
  <dcterms:modified xsi:type="dcterms:W3CDTF">2016-02-10T16:28:30Z</dcterms:modified>
</cp:coreProperties>
</file>