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17" r:id="rId4"/>
    <p:sldId id="318" r:id="rId5"/>
    <p:sldId id="339" r:id="rId6"/>
    <p:sldId id="340" r:id="rId7"/>
    <p:sldId id="341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0" r:id="rId19"/>
    <p:sldId id="319" r:id="rId20"/>
    <p:sldId id="291" r:id="rId21"/>
    <p:sldId id="293" r:id="rId22"/>
    <p:sldId id="294" r:id="rId23"/>
    <p:sldId id="295" r:id="rId24"/>
    <p:sldId id="320" r:id="rId25"/>
    <p:sldId id="322" r:id="rId26"/>
    <p:sldId id="306" r:id="rId27"/>
    <p:sldId id="307" r:id="rId28"/>
    <p:sldId id="296" r:id="rId29"/>
    <p:sldId id="297" r:id="rId30"/>
    <p:sldId id="298" r:id="rId31"/>
    <p:sldId id="299" r:id="rId32"/>
    <p:sldId id="292" r:id="rId33"/>
    <p:sldId id="300" r:id="rId34"/>
    <p:sldId id="301" r:id="rId35"/>
    <p:sldId id="302" r:id="rId36"/>
    <p:sldId id="303" r:id="rId37"/>
    <p:sldId id="304" r:id="rId38"/>
    <p:sldId id="305" r:id="rId39"/>
    <p:sldId id="309" r:id="rId40"/>
    <p:sldId id="310" r:id="rId41"/>
    <p:sldId id="311" r:id="rId42"/>
    <p:sldId id="312" r:id="rId43"/>
    <p:sldId id="263" r:id="rId44"/>
    <p:sldId id="273" r:id="rId45"/>
    <p:sldId id="271" r:id="rId46"/>
    <p:sldId id="270" r:id="rId47"/>
    <p:sldId id="257" r:id="rId48"/>
    <p:sldId id="258" r:id="rId49"/>
    <p:sldId id="259" r:id="rId50"/>
    <p:sldId id="260" r:id="rId51"/>
    <p:sldId id="261" r:id="rId52"/>
    <p:sldId id="262" r:id="rId53"/>
    <p:sldId id="274" r:id="rId54"/>
    <p:sldId id="277" r:id="rId55"/>
    <p:sldId id="275" r:id="rId56"/>
    <p:sldId id="276" r:id="rId57"/>
    <p:sldId id="278" r:id="rId58"/>
    <p:sldId id="264" r:id="rId59"/>
    <p:sldId id="265" r:id="rId60"/>
    <p:sldId id="266" r:id="rId61"/>
    <p:sldId id="308" r:id="rId62"/>
    <p:sldId id="267" r:id="rId63"/>
    <p:sldId id="269" r:id="rId64"/>
    <p:sldId id="279" r:id="rId65"/>
    <p:sldId id="324" r:id="rId66"/>
    <p:sldId id="326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7D73FF"/>
    <a:srgbClr val="4974FF"/>
    <a:srgbClr val="FFFF66"/>
    <a:srgbClr val="FFFFCC"/>
    <a:srgbClr val="8991FF"/>
    <a:srgbClr val="7D86FF"/>
    <a:srgbClr val="7E7EFE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52B36-F775-45CC-B5E8-3A4F427A8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C9929-0658-4195-8C7D-0E69F2C44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429DD-E5AD-4D4B-A49E-0439C6AE7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B1081-369D-4E15-AB22-A073FF038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3F376-4E82-42DE-8318-C97986107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A9C7-BAA7-41F2-B0B2-C7D14F9DB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3F91A-CE47-46FC-B5A7-5E9C1DD93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1CA4D-051F-4029-84DF-7005D744E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27B7-65B5-4B98-BFAC-3C720F320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9C177-F9FF-4E4E-97CC-360C6F9AA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05A26-2048-4937-B698-189B9358D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8FF0DF-315B-4E2F-98F5-9D09679DD0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high-blood-pressure.org/art/molecule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lnl.gov/nai/rdiv/rdivimages/molecules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engr.uconn.edu/cheg/images/molecules.jpg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1.bbiq.jp/zzzfelis/Facio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61722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419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9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4848225" y="37242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3535363" y="3759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848225" y="36861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810000" y="38100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4860925" y="36480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4267200" y="38862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4860925" y="3635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4648200" y="38862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860925" y="3635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4857750" y="39116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4860925" y="3635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4857750" y="39116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029200" y="30480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4860925" y="3635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867400" y="3594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5233988" y="31369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5562600" y="31369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5207000" y="43561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5867400" y="38989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632075" y="30480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4857750" y="39116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5524500" y="436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3657600" y="2590800"/>
            <a:ext cx="2927350" cy="1055688"/>
            <a:chOff x="2304" y="593"/>
            <a:chExt cx="1844" cy="665"/>
          </a:xfrm>
        </p:grpSpPr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2304" y="816"/>
              <a:ext cx="2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3840" y="593"/>
              <a:ext cx="30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</a:rPr>
                <a:t>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064125" y="12954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4895850" y="18827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902325" y="18415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5268913" y="13843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5597525" y="13843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5241925" y="26035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5902325" y="21463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667000" y="12954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4892675" y="21590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5559425" y="26162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3657600" y="838200"/>
            <a:ext cx="2927350" cy="1055688"/>
            <a:chOff x="2304" y="593"/>
            <a:chExt cx="1844" cy="665"/>
          </a:xfrm>
        </p:grpSpPr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304" y="816"/>
              <a:ext cx="2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3840" y="593"/>
              <a:ext cx="30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</a:rPr>
                <a:t>_</a:t>
              </a:r>
            </a:p>
          </p:txBody>
        </p:sp>
      </p:grp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295400" y="3124200"/>
            <a:ext cx="6470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66"/>
                </a:solidFill>
              </a:rPr>
              <a:t>The compound potassium fluoride</a:t>
            </a:r>
          </a:p>
          <a:p>
            <a:pPr algn="ctr"/>
            <a:r>
              <a:rPr lang="en-US" sz="3600">
                <a:solidFill>
                  <a:srgbClr val="FFFF66"/>
                </a:solidFill>
              </a:rPr>
              <a:t>consists of potassium (K</a:t>
            </a:r>
            <a:r>
              <a:rPr lang="en-US" sz="3600" b="1" baseline="30000">
                <a:solidFill>
                  <a:srgbClr val="FFFF66"/>
                </a:solidFill>
              </a:rPr>
              <a:t>+</a:t>
            </a:r>
            <a:r>
              <a:rPr lang="en-US" sz="3600">
                <a:solidFill>
                  <a:srgbClr val="FFFF66"/>
                </a:solidFill>
              </a:rPr>
              <a:t>) ions</a:t>
            </a:r>
          </a:p>
          <a:p>
            <a:pPr algn="ctr"/>
            <a:r>
              <a:rPr lang="en-US" sz="3600">
                <a:solidFill>
                  <a:srgbClr val="FFFF66"/>
                </a:solidFill>
              </a:rPr>
              <a:t>and fluoride (F</a:t>
            </a:r>
            <a:r>
              <a:rPr lang="en-US" sz="4400" b="1" baseline="30000">
                <a:solidFill>
                  <a:srgbClr val="FFFF66"/>
                </a:solidFill>
              </a:rPr>
              <a:t>-</a:t>
            </a:r>
            <a:r>
              <a:rPr lang="en-US" sz="3600">
                <a:solidFill>
                  <a:srgbClr val="FFFF66"/>
                </a:solidFill>
              </a:rPr>
              <a:t>)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064125" y="12954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895850" y="18827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5902325" y="18415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5268913" y="13843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5597525" y="13843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241925" y="26035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902325" y="21463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667000" y="12954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4892675" y="21590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5559425" y="26162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657600" y="1193800"/>
            <a:ext cx="47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096000" y="8382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547813" y="3124200"/>
            <a:ext cx="5962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66"/>
                </a:solidFill>
              </a:rPr>
              <a:t>The ionic </a:t>
            </a:r>
            <a:r>
              <a:rPr lang="en-US" sz="3600" b="1">
                <a:solidFill>
                  <a:srgbClr val="FFFF66"/>
                </a:solidFill>
              </a:rPr>
              <a:t>bond</a:t>
            </a:r>
            <a:r>
              <a:rPr lang="en-US" sz="3600">
                <a:solidFill>
                  <a:srgbClr val="FFFF66"/>
                </a:solidFill>
              </a:rPr>
              <a:t> is the attraction</a:t>
            </a:r>
          </a:p>
          <a:p>
            <a:pPr algn="ctr"/>
            <a:r>
              <a:rPr lang="en-US" sz="3600">
                <a:solidFill>
                  <a:srgbClr val="FFFF66"/>
                </a:solidFill>
              </a:rPr>
              <a:t>between the positive K</a:t>
            </a:r>
            <a:r>
              <a:rPr lang="en-US" sz="3600" b="1" baseline="30000">
                <a:solidFill>
                  <a:srgbClr val="FFFF66"/>
                </a:solidFill>
              </a:rPr>
              <a:t>+</a:t>
            </a:r>
            <a:r>
              <a:rPr lang="en-US" sz="3600">
                <a:solidFill>
                  <a:srgbClr val="FFFF66"/>
                </a:solidFill>
              </a:rPr>
              <a:t> ion</a:t>
            </a:r>
          </a:p>
          <a:p>
            <a:pPr algn="ctr"/>
            <a:r>
              <a:rPr lang="en-US" sz="3600">
                <a:solidFill>
                  <a:srgbClr val="FFFF66"/>
                </a:solidFill>
              </a:rPr>
              <a:t>and the negative F</a:t>
            </a:r>
            <a:r>
              <a:rPr lang="en-US" sz="4800" b="1" baseline="30000">
                <a:solidFill>
                  <a:srgbClr val="FFFF66"/>
                </a:solidFill>
              </a:rPr>
              <a:t>-</a:t>
            </a:r>
            <a:r>
              <a:rPr lang="en-US" sz="3600">
                <a:solidFill>
                  <a:srgbClr val="FFFF66"/>
                </a:solidFill>
              </a:rPr>
              <a:t>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ogion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84238"/>
            <a:ext cx="8686800" cy="5211762"/>
          </a:xfrm>
          <a:prstGeom prst="rect">
            <a:avLst/>
          </a:prstGeom>
          <a:noFill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/>
              <a:t>Ionic Bonds: One Big Greedy Thief Dog!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ad_james_800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198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Chemical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1733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8991FF"/>
                </a:solidFill>
              </a:rPr>
              <a:t>So</a:t>
            </a:r>
          </a:p>
          <a:p>
            <a:r>
              <a:rPr lang="en-US" sz="3600">
                <a:solidFill>
                  <a:srgbClr val="8991FF"/>
                </a:solidFill>
              </a:rPr>
              <a:t>what</a:t>
            </a:r>
          </a:p>
          <a:p>
            <a:r>
              <a:rPr lang="en-US" sz="3600">
                <a:solidFill>
                  <a:srgbClr val="8991FF"/>
                </a:solidFill>
              </a:rPr>
              <a:t>are</a:t>
            </a:r>
          </a:p>
          <a:p>
            <a:r>
              <a:rPr lang="en-US" sz="3600">
                <a:solidFill>
                  <a:srgbClr val="8991FF"/>
                </a:solidFill>
              </a:rPr>
              <a:t>covalent</a:t>
            </a:r>
          </a:p>
          <a:p>
            <a:r>
              <a:rPr lang="en-US" sz="3600">
                <a:solidFill>
                  <a:srgbClr val="8991FF"/>
                </a:solidFill>
              </a:rPr>
              <a:t>bonds?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50609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8991FF"/>
                </a:solidFill>
              </a:rPr>
              <a:t>In covalent bonding,</a:t>
            </a:r>
          </a:p>
          <a:p>
            <a:r>
              <a:rPr lang="en-US" sz="3600">
                <a:solidFill>
                  <a:srgbClr val="8991FF"/>
                </a:solidFill>
              </a:rPr>
              <a:t>atoms still want to achieve</a:t>
            </a:r>
          </a:p>
          <a:p>
            <a:r>
              <a:rPr lang="en-US" sz="3600">
                <a:solidFill>
                  <a:srgbClr val="8991FF"/>
                </a:solidFill>
              </a:rPr>
              <a:t>a noble gas configuration</a:t>
            </a:r>
          </a:p>
          <a:p>
            <a:r>
              <a:rPr lang="en-US" sz="3600">
                <a:solidFill>
                  <a:srgbClr val="8991FF"/>
                </a:solidFill>
              </a:rPr>
              <a:t>(the octet rule).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288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In covalent bonding,</a:t>
            </a:r>
          </a:p>
          <a:p>
            <a:r>
              <a:rPr lang="en-US" sz="2000">
                <a:solidFill>
                  <a:schemeClr val="accent2"/>
                </a:solidFill>
              </a:rPr>
              <a:t>atoms still want to achieve</a:t>
            </a:r>
          </a:p>
          <a:p>
            <a:r>
              <a:rPr lang="en-US" sz="2000">
                <a:solidFill>
                  <a:schemeClr val="accent2"/>
                </a:solidFill>
              </a:rPr>
              <a:t>a noble gas configuration</a:t>
            </a:r>
          </a:p>
          <a:p>
            <a:r>
              <a:rPr lang="en-US" sz="2000">
                <a:solidFill>
                  <a:schemeClr val="accent2"/>
                </a:solidFill>
              </a:rPr>
              <a:t>(the octet rule). 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24000" y="2133600"/>
            <a:ext cx="6432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8991FF"/>
                </a:solidFill>
              </a:rPr>
              <a:t>But rather than losing or gaining</a:t>
            </a:r>
          </a:p>
          <a:p>
            <a:r>
              <a:rPr lang="en-US" sz="3600">
                <a:solidFill>
                  <a:srgbClr val="8991FF"/>
                </a:solidFill>
              </a:rPr>
              <a:t>electrons,</a:t>
            </a:r>
          </a:p>
          <a:p>
            <a:r>
              <a:rPr lang="en-US" sz="3600">
                <a:solidFill>
                  <a:srgbClr val="8991FF"/>
                </a:solidFill>
              </a:rPr>
              <a:t>atoms now </a:t>
            </a:r>
            <a:r>
              <a:rPr lang="en-US" sz="3600" b="1">
                <a:solidFill>
                  <a:srgbClr val="8991FF"/>
                </a:solidFill>
              </a:rPr>
              <a:t>share</a:t>
            </a:r>
            <a:r>
              <a:rPr lang="en-US" sz="3600">
                <a:solidFill>
                  <a:srgbClr val="8991FF"/>
                </a:solidFill>
              </a:rPr>
              <a:t> an electron 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288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In covalent bonding,</a:t>
            </a:r>
          </a:p>
          <a:p>
            <a:r>
              <a:rPr lang="en-US" sz="2000">
                <a:solidFill>
                  <a:schemeClr val="accent2"/>
                </a:solidFill>
              </a:rPr>
              <a:t>atoms still want to achieve</a:t>
            </a:r>
          </a:p>
          <a:p>
            <a:r>
              <a:rPr lang="en-US" sz="2000">
                <a:solidFill>
                  <a:schemeClr val="accent2"/>
                </a:solidFill>
              </a:rPr>
              <a:t>a noble gas configuration</a:t>
            </a:r>
          </a:p>
          <a:p>
            <a:r>
              <a:rPr lang="en-US" sz="2000">
                <a:solidFill>
                  <a:schemeClr val="accent2"/>
                </a:solidFill>
              </a:rPr>
              <a:t>(the octet rule).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3649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But rather than losing or gaining</a:t>
            </a:r>
          </a:p>
          <a:p>
            <a:r>
              <a:rPr lang="en-US" sz="2000">
                <a:solidFill>
                  <a:schemeClr val="accent2"/>
                </a:solidFill>
              </a:rPr>
              <a:t>electrons,</a:t>
            </a:r>
          </a:p>
          <a:p>
            <a:r>
              <a:rPr lang="en-US" sz="2000">
                <a:solidFill>
                  <a:schemeClr val="accent2"/>
                </a:solidFill>
              </a:rPr>
              <a:t>atoms now </a:t>
            </a:r>
            <a:r>
              <a:rPr lang="en-US" sz="2000" b="1">
                <a:solidFill>
                  <a:schemeClr val="accent2"/>
                </a:solidFill>
              </a:rPr>
              <a:t>share</a:t>
            </a:r>
            <a:r>
              <a:rPr lang="en-US" sz="2000">
                <a:solidFill>
                  <a:schemeClr val="accent2"/>
                </a:solidFill>
              </a:rPr>
              <a:t> an electron pair.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0" y="3024188"/>
            <a:ext cx="48577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800">
                <a:solidFill>
                  <a:srgbClr val="8991FF"/>
                </a:solidFill>
              </a:rPr>
              <a:t>The shared electron pair</a:t>
            </a:r>
          </a:p>
          <a:p>
            <a:r>
              <a:rPr lang="en-US" sz="3800">
                <a:solidFill>
                  <a:srgbClr val="8991FF"/>
                </a:solidFill>
              </a:rPr>
              <a:t>is called a </a:t>
            </a:r>
            <a:r>
              <a:rPr lang="en-US" sz="3800" i="1">
                <a:solidFill>
                  <a:srgbClr val="8991FF"/>
                </a:solidFill>
              </a:rPr>
              <a:t>bonding 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MPj04223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Covalent =Sharing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ovalentblu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391400" cy="5449888"/>
          </a:xfrm>
          <a:prstGeom prst="rect">
            <a:avLst/>
          </a:prstGeom>
          <a:noFill/>
        </p:spPr>
      </p:pic>
      <p:sp>
        <p:nvSpPr>
          <p:cNvPr id="78851" name="WordArt 3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28670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Covalent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038600" y="1219200"/>
            <a:ext cx="1741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  <a:r>
              <a:rPr lang="en-US" sz="96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762000"/>
            <a:ext cx="17843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>
                <a:solidFill>
                  <a:srgbClr val="FFFFCC"/>
                </a:solidFill>
              </a:rPr>
              <a:t>Chlorine</a:t>
            </a:r>
          </a:p>
          <a:p>
            <a:pPr algn="r"/>
            <a:r>
              <a:rPr lang="en-US" sz="3600">
                <a:solidFill>
                  <a:srgbClr val="FFFFCC"/>
                </a:solidFill>
              </a:rPr>
              <a:t>forms</a:t>
            </a:r>
          </a:p>
          <a:p>
            <a:pPr algn="r"/>
            <a:r>
              <a:rPr lang="en-US" sz="3600">
                <a:solidFill>
                  <a:srgbClr val="FFFFCC"/>
                </a:solidFill>
              </a:rPr>
              <a:t>a</a:t>
            </a:r>
          </a:p>
          <a:p>
            <a:pPr algn="r"/>
            <a:r>
              <a:rPr lang="en-US" sz="3600">
                <a:solidFill>
                  <a:srgbClr val="FFFFCC"/>
                </a:solidFill>
              </a:rPr>
              <a:t>covalent</a:t>
            </a:r>
          </a:p>
          <a:p>
            <a:pPr algn="r"/>
            <a:r>
              <a:rPr lang="en-US" sz="3600">
                <a:solidFill>
                  <a:srgbClr val="FFFFCC"/>
                </a:solidFill>
              </a:rPr>
              <a:t>bond</a:t>
            </a:r>
          </a:p>
          <a:p>
            <a:pPr algn="r"/>
            <a:r>
              <a:rPr lang="en-US" sz="3600">
                <a:solidFill>
                  <a:srgbClr val="FFFFCC"/>
                </a:solidFill>
              </a:rPr>
              <a:t>with</a:t>
            </a:r>
          </a:p>
          <a:p>
            <a:pPr algn="r"/>
            <a:r>
              <a:rPr lang="en-US" sz="3600">
                <a:solidFill>
                  <a:srgbClr val="FFFFCC"/>
                </a:solidFill>
              </a:rPr>
              <a:t>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800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4637088" y="19589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6113463" y="1828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512921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54578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51990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6113463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133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19700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3417888" y="1981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24622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27908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2503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19700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28082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55038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629400" y="685800"/>
            <a:ext cx="16827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CC"/>
                </a:solidFill>
              </a:rPr>
              <a:t>How</a:t>
            </a:r>
          </a:p>
          <a:p>
            <a:r>
              <a:rPr lang="en-US" sz="3600">
                <a:solidFill>
                  <a:srgbClr val="FFFFCC"/>
                </a:solidFill>
              </a:rPr>
              <a:t>will</a:t>
            </a:r>
          </a:p>
          <a:p>
            <a:r>
              <a:rPr lang="en-US" sz="3600">
                <a:solidFill>
                  <a:srgbClr val="FFFFCC"/>
                </a:solidFill>
              </a:rPr>
              <a:t>two</a:t>
            </a:r>
          </a:p>
          <a:p>
            <a:r>
              <a:rPr lang="en-US" sz="3600">
                <a:solidFill>
                  <a:srgbClr val="FFFFCC"/>
                </a:solidFill>
              </a:rPr>
              <a:t>chlorine</a:t>
            </a:r>
          </a:p>
          <a:p>
            <a:r>
              <a:rPr lang="en-US" sz="3600">
                <a:solidFill>
                  <a:srgbClr val="FFFFCC"/>
                </a:solidFill>
              </a:rPr>
              <a:t>atoms</a:t>
            </a:r>
          </a:p>
          <a:p>
            <a:r>
              <a:rPr lang="en-US" sz="3600">
                <a:solidFill>
                  <a:srgbClr val="FFFFCC"/>
                </a:solidFill>
              </a:rPr>
              <a:t>react?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800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4637088" y="19589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113463" y="1828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512921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54578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51990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6113463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133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19700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3417888" y="1981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24622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27908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2503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19700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28082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55038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524000" y="3048000"/>
            <a:ext cx="612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Each chlorine atom wants to </a:t>
            </a:r>
          </a:p>
          <a:p>
            <a:r>
              <a:rPr lang="en-US">
                <a:solidFill>
                  <a:srgbClr val="FFFFCC"/>
                </a:solidFill>
              </a:rPr>
              <a:t>gain one electron to achieve an octet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800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4637088" y="19589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113463" y="1828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512921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54578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51990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6113463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133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19700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3417888" y="1981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4622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7908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503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19700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8082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55038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1524000" y="2997200"/>
            <a:ext cx="65881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Neither atom will give up an electron </a:t>
            </a:r>
            <a:r>
              <a:rPr lang="en-US" sz="3600" b="1">
                <a:solidFill>
                  <a:srgbClr val="FFFFCC"/>
                </a:solidFill>
              </a:rPr>
              <a:t>–</a:t>
            </a:r>
            <a:endParaRPr lang="en-US">
              <a:solidFill>
                <a:srgbClr val="FFFFCC"/>
              </a:solidFill>
            </a:endParaRPr>
          </a:p>
          <a:p>
            <a:r>
              <a:rPr lang="en-US">
                <a:solidFill>
                  <a:srgbClr val="FFFFCC"/>
                </a:solidFill>
              </a:rPr>
              <a:t>chlorine is highly electronegative.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1524000" y="4114800"/>
            <a:ext cx="69024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CC"/>
                </a:solidFill>
              </a:rPr>
              <a:t>What’s the solution </a:t>
            </a:r>
            <a:r>
              <a:rPr lang="en-US" sz="3600" b="1">
                <a:solidFill>
                  <a:srgbClr val="FFFFCC"/>
                </a:solidFill>
              </a:rPr>
              <a:t>–</a:t>
            </a:r>
            <a:r>
              <a:rPr lang="en-US" sz="3600">
                <a:solidFill>
                  <a:srgbClr val="FFFFCC"/>
                </a:solidFill>
              </a:rPr>
              <a:t> </a:t>
            </a:r>
            <a:r>
              <a:rPr lang="en-US" sz="3800">
                <a:solidFill>
                  <a:srgbClr val="FFFFCC"/>
                </a:solidFill>
              </a:rPr>
              <a:t>what can they</a:t>
            </a:r>
          </a:p>
          <a:p>
            <a:r>
              <a:rPr lang="en-US" sz="3800">
                <a:solidFill>
                  <a:srgbClr val="FFFFCC"/>
                </a:solidFill>
              </a:rPr>
              <a:t>do to achieve an octet?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198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Chemical Bonds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800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4637088" y="19589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113463" y="1828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512921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54578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51990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6113463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1336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19700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3417888" y="19812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24622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27908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2503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19700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28082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5503863" y="2590800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2133600" y="1219200"/>
            <a:ext cx="1611313" cy="1555750"/>
            <a:chOff x="1241" y="768"/>
            <a:chExt cx="1015" cy="980"/>
          </a:xfrm>
        </p:grpSpPr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344" y="768"/>
              <a:ext cx="84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1241" y="1152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2153" y="124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1551" y="850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1758" y="850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1577" y="1632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1241" y="1344"/>
              <a:ext cx="104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1769" y="1632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4419600" y="1219200"/>
            <a:ext cx="1641475" cy="1555750"/>
            <a:chOff x="2921" y="768"/>
            <a:chExt cx="1034" cy="980"/>
          </a:xfrm>
        </p:grpSpPr>
        <p:sp>
          <p:nvSpPr>
            <p:cNvPr id="46082" name="Text Box 2"/>
            <p:cNvSpPr txBox="1">
              <a:spLocks noChangeArrowheads="1"/>
            </p:cNvSpPr>
            <p:nvPr/>
          </p:nvSpPr>
          <p:spPr bwMode="auto">
            <a:xfrm>
              <a:off x="3024" y="768"/>
              <a:ext cx="84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46083" name="Oval 3"/>
            <p:cNvSpPr>
              <a:spLocks noChangeArrowheads="1"/>
            </p:cNvSpPr>
            <p:nvPr/>
          </p:nvSpPr>
          <p:spPr bwMode="auto">
            <a:xfrm>
              <a:off x="2921" y="1234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3851" y="1152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>
              <a:off x="3231" y="85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3438" y="85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auto">
            <a:xfrm>
              <a:off x="3275" y="1632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auto">
            <a:xfrm>
              <a:off x="3851" y="1344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3467" y="1632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4495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2860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733800" y="20574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7781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1067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28194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22860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31242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3545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4191000" y="19050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5667375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683125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5011738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752975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5667375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5057775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2427288" y="1828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886200" y="21336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919413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3248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29606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2427288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3265488" y="25908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1735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40386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5486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45021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48307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45720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54864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876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8147" name="Oval 19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Oval 20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Oval 21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Oval 22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Oval 23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Oval 24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Oval 25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8155" name="Oval 27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Oval 28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Oval 29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Oval 30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Oval 31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Oval 32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Oval 33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Oval 35"/>
          <p:cNvSpPr>
            <a:spLocks noChangeArrowheads="1"/>
          </p:cNvSpPr>
          <p:nvPr/>
        </p:nvSpPr>
        <p:spPr bwMode="auto">
          <a:xfrm>
            <a:off x="38862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5181600" y="2900363"/>
            <a:ext cx="127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CC"/>
                </a:solidFill>
              </a:rPr>
              <a:t>octet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 animBg="1"/>
      <p:bldP spid="4816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 the electrons for</a:t>
            </a:r>
          </a:p>
          <a:p>
            <a:r>
              <a:rPr lang="en-US"/>
              <a:t>each atom that completes</a:t>
            </a:r>
          </a:p>
          <a:p>
            <a:r>
              <a:rPr lang="en-US"/>
              <a:t>their octets</a:t>
            </a: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22860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447800" y="2971800"/>
            <a:ext cx="127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CC"/>
                </a:solidFill>
              </a:rPr>
              <a:t>octet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 animBg="1"/>
      <p:bldP spid="4917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 the electrons for</a:t>
            </a:r>
          </a:p>
          <a:p>
            <a:r>
              <a:rPr lang="en-US"/>
              <a:t>each atom that completes</a:t>
            </a:r>
          </a:p>
          <a:p>
            <a:r>
              <a:rPr lang="en-US"/>
              <a:t>their octets</a:t>
            </a:r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22860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3886200" y="1066800"/>
            <a:ext cx="19050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2193925" y="3092450"/>
            <a:ext cx="501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CC"/>
                </a:solidFill>
              </a:rPr>
              <a:t>The octet is achieved by</a:t>
            </a:r>
          </a:p>
          <a:p>
            <a:r>
              <a:rPr lang="en-US" sz="3600">
                <a:solidFill>
                  <a:srgbClr val="FFFFCC"/>
                </a:solidFill>
              </a:rPr>
              <a:t>each atom sharing the</a:t>
            </a:r>
          </a:p>
          <a:p>
            <a:r>
              <a:rPr lang="en-US" sz="3600">
                <a:solidFill>
                  <a:srgbClr val="FFFFCC"/>
                </a:solidFill>
              </a:rPr>
              <a:t>electron pair in the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5" grpId="0" animBg="1"/>
      <p:bldP spid="501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 the electrons for</a:t>
            </a:r>
          </a:p>
          <a:p>
            <a:r>
              <a:rPr lang="en-US"/>
              <a:t>each atom that completes</a:t>
            </a:r>
          </a:p>
          <a:p>
            <a:r>
              <a:rPr lang="en-US"/>
              <a:t>their octets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2193925" y="3092450"/>
            <a:ext cx="501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CC"/>
                </a:solidFill>
              </a:rPr>
              <a:t>The octet is achieved by</a:t>
            </a:r>
          </a:p>
          <a:p>
            <a:r>
              <a:rPr lang="en-US" sz="3600">
                <a:solidFill>
                  <a:srgbClr val="FFFFCC"/>
                </a:solidFill>
              </a:rPr>
              <a:t>each atom sharing the</a:t>
            </a:r>
          </a:p>
          <a:p>
            <a:r>
              <a:rPr lang="en-US" sz="3600">
                <a:solidFill>
                  <a:srgbClr val="FFFFCC"/>
                </a:solidFill>
              </a:rPr>
              <a:t>electron pair in the middle</a:t>
            </a:r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 the electrons for</a:t>
            </a:r>
          </a:p>
          <a:p>
            <a:r>
              <a:rPr lang="en-US"/>
              <a:t>each atom that completes</a:t>
            </a:r>
          </a:p>
          <a:p>
            <a:r>
              <a:rPr lang="en-US"/>
              <a:t>their octets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2193925" y="3092450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CC"/>
                </a:solidFill>
              </a:rPr>
              <a:t>This is the bonding pair</a:t>
            </a:r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V="1"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 the electrons for</a:t>
            </a:r>
          </a:p>
          <a:p>
            <a:r>
              <a:rPr lang="en-US"/>
              <a:t>each atom that completes</a:t>
            </a:r>
          </a:p>
          <a:p>
            <a:r>
              <a:rPr lang="en-US"/>
              <a:t>their octets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93925" y="3092450"/>
            <a:ext cx="484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CC"/>
                </a:solidFill>
              </a:rPr>
              <a:t>It is a </a:t>
            </a:r>
            <a:r>
              <a:rPr lang="en-US" sz="3600" i="1">
                <a:solidFill>
                  <a:srgbClr val="FFFFCC"/>
                </a:solidFill>
              </a:rPr>
              <a:t>single</a:t>
            </a:r>
            <a:r>
              <a:rPr lang="en-US" sz="3600">
                <a:solidFill>
                  <a:srgbClr val="FFFFCC"/>
                </a:solidFill>
              </a:rPr>
              <a:t> bonding pair</a:t>
            </a:r>
            <a:endParaRPr lang="en-US" sz="3600" i="1">
              <a:solidFill>
                <a:srgbClr val="FFFFCC"/>
              </a:solidFill>
            </a:endParaRPr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V="1"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7010400" cy="990600"/>
          </a:xfrm>
        </p:spPr>
        <p:txBody>
          <a:bodyPr/>
          <a:lstStyle/>
          <a:p>
            <a:r>
              <a:rPr lang="en-US" sz="3200">
                <a:solidFill>
                  <a:srgbClr val="FFFF99"/>
                </a:solidFill>
                <a:latin typeface="Tahoma" pitchFamily="34" charset="0"/>
              </a:rPr>
              <a:t>Chemical bonds: an attempt to fill electron shells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086600" cy="4419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chemeClr val="bg1"/>
                </a:solidFill>
              </a:rPr>
              <a:t>Ionic bonds – 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chemeClr val="bg1"/>
                </a:solidFill>
              </a:rPr>
              <a:t>Covalent bonds –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chemeClr val="bg1"/>
                </a:solidFill>
              </a:rPr>
              <a:t>Metallic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665413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2501900" y="1828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3960813" y="2133600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994025" y="1349375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3322638" y="1349375"/>
            <a:ext cx="163512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0353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2501900" y="2133600"/>
            <a:ext cx="165100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340100" y="2590800"/>
            <a:ext cx="163513" cy="163513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097338" y="1219200"/>
            <a:ext cx="1335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39624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410200" y="1828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4425950" y="1349375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4754563" y="1349375"/>
            <a:ext cx="163512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44958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5410200" y="2133600"/>
            <a:ext cx="165100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4800600" y="2590800"/>
            <a:ext cx="163513" cy="163513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 the electrons for</a:t>
            </a:r>
          </a:p>
          <a:p>
            <a:r>
              <a:rPr lang="en-US"/>
              <a:t>each atom that completes</a:t>
            </a:r>
          </a:p>
          <a:p>
            <a:r>
              <a:rPr lang="en-US"/>
              <a:t>their octets</a:t>
            </a:r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3886200" y="1676400"/>
            <a:ext cx="304800" cy="762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V="1">
            <a:off x="4038600" y="25146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1752600" y="3124200"/>
            <a:ext cx="558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CC"/>
                </a:solidFill>
              </a:rPr>
              <a:t>It is called a</a:t>
            </a:r>
            <a:r>
              <a:rPr lang="en-US" sz="3600">
                <a:solidFill>
                  <a:srgbClr val="FFFFCC"/>
                </a:solidFill>
              </a:rPr>
              <a:t> </a:t>
            </a:r>
            <a:r>
              <a:rPr lang="en-US" b="1">
                <a:solidFill>
                  <a:srgbClr val="FFFFCC"/>
                </a:solidFill>
              </a:rPr>
              <a:t>SINGLE BOND</a:t>
            </a:r>
            <a:endParaRPr lang="en-US" b="1" i="1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4384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3434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 the electrons for</a:t>
            </a:r>
          </a:p>
          <a:p>
            <a:r>
              <a:rPr lang="en-US"/>
              <a:t>each atom that completes</a:t>
            </a:r>
          </a:p>
          <a:p>
            <a:r>
              <a:rPr lang="en-US"/>
              <a:t>their octets</a:t>
            </a: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4038600" y="2438400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1447800" y="3124200"/>
            <a:ext cx="5480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CC"/>
                </a:solidFill>
              </a:rPr>
              <a:t>Single bonds are abbreviated</a:t>
            </a:r>
          </a:p>
          <a:p>
            <a:pPr algn="ctr"/>
            <a:r>
              <a:rPr lang="en-US" sz="3600">
                <a:solidFill>
                  <a:srgbClr val="FFFFCC"/>
                </a:solidFill>
              </a:rPr>
              <a:t>with a dash</a:t>
            </a:r>
            <a:endParaRPr lang="en-US" sz="3600" b="1" i="1">
              <a:solidFill>
                <a:srgbClr val="FFFFCC"/>
              </a:solidFill>
            </a:endParaRPr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3810000" y="20574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4384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343400" y="1219200"/>
            <a:ext cx="13350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937125" y="5048250"/>
            <a:ext cx="4306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circle the electrons for</a:t>
            </a:r>
          </a:p>
          <a:p>
            <a:r>
              <a:rPr lang="en-US"/>
              <a:t>each atom that completes</a:t>
            </a:r>
          </a:p>
          <a:p>
            <a:r>
              <a:rPr lang="en-US"/>
              <a:t>their octets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384300" y="2819400"/>
            <a:ext cx="56070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66"/>
                </a:solidFill>
              </a:rPr>
              <a:t>This is the chlorine molecule,</a:t>
            </a:r>
          </a:p>
          <a:p>
            <a:pPr algn="ctr"/>
            <a:r>
              <a:rPr lang="en-US" sz="6000">
                <a:solidFill>
                  <a:srgbClr val="FFFF66"/>
                </a:solidFill>
              </a:rPr>
              <a:t>Cl</a:t>
            </a:r>
            <a:r>
              <a:rPr lang="en-US" sz="6000" baseline="-2500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810000" y="20574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429000" y="1066800"/>
            <a:ext cx="17033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>
                <a:solidFill>
                  <a:schemeClr val="bg1"/>
                </a:solidFill>
              </a:rPr>
              <a:t>O</a:t>
            </a:r>
            <a:r>
              <a:rPr lang="en-US" sz="66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914400" y="3505200"/>
            <a:ext cx="7604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Oxygen is also one of the diatomic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219200" y="3505200"/>
            <a:ext cx="5886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How will two oxygen atoms bond?</a:t>
            </a:r>
          </a:p>
        </p:txBody>
      </p: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19475" name="Group 19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19476" name="Text Box 20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Oval 22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Oval 23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Oval 24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Oval 2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Oval 26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3" name="Group 27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19484" name="Text Box 28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9485" name="Oval 2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Oval 30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Oval 31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Oval 32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Oval 3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Oval 34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17434" name="Group 26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7411" name="Oval 3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2" name="Oval 4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3" name="Oval 5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4" name="Oval 6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2" name="Group 24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7419" name="Oval 1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" name="Oval 1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Oval 13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Oval 14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Oval 15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066800" y="3429000"/>
            <a:ext cx="636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Each atom has two unpaired electrons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5000" y="2895600"/>
            <a:ext cx="2667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3095625" y="2324100"/>
            <a:ext cx="203200" cy="2667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4419600" y="2336800"/>
            <a:ext cx="76200" cy="330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 flipV="1">
            <a:off x="5200650" y="2933700"/>
            <a:ext cx="2286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Freeform 17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16403" name="Group 19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16404" name="Text Box 20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6405" name="Oval 21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Oval 23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Oval 24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Oval 2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Oval 26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16412" name="Text Box 28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6413" name="Oval 2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Oval 30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Oval 31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Oval 32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Oval 3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Oval 34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Freeform 25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2386013" y="2968625"/>
            <a:ext cx="919162" cy="49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158"/>
              </a:cxn>
              <a:cxn ang="0">
                <a:pos x="219" y="230"/>
              </a:cxn>
              <a:cxn ang="0">
                <a:pos x="387" y="272"/>
              </a:cxn>
              <a:cxn ang="0">
                <a:pos x="579" y="314"/>
              </a:cxn>
            </a:cxnLst>
            <a:rect l="0" t="0" r="r" b="b"/>
            <a:pathLst>
              <a:path w="579" h="314">
                <a:moveTo>
                  <a:pt x="0" y="0"/>
                </a:moveTo>
                <a:cubicBezTo>
                  <a:pt x="16" y="26"/>
                  <a:pt x="62" y="120"/>
                  <a:pt x="99" y="158"/>
                </a:cubicBezTo>
                <a:cubicBezTo>
                  <a:pt x="136" y="196"/>
                  <a:pt x="171" y="211"/>
                  <a:pt x="219" y="230"/>
                </a:cubicBezTo>
                <a:cubicBezTo>
                  <a:pt x="267" y="249"/>
                  <a:pt x="327" y="258"/>
                  <a:pt x="387" y="272"/>
                </a:cubicBezTo>
                <a:cubicBezTo>
                  <a:pt x="447" y="286"/>
                  <a:pt x="539" y="305"/>
                  <a:pt x="579" y="314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3109" name="Text Box 37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3110" name="Oval 38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Oval 41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Oval 4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6" name="Group 44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3117" name="Text Box 45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3118" name="Oval 4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Oval 50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Freeform 47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Freeform 48"/>
          <p:cNvSpPr>
            <a:spLocks/>
          </p:cNvSpPr>
          <p:nvPr/>
        </p:nvSpPr>
        <p:spPr bwMode="auto">
          <a:xfrm>
            <a:off x="2386013" y="2968625"/>
            <a:ext cx="1624012" cy="427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158"/>
              </a:cxn>
              <a:cxn ang="0">
                <a:pos x="345" y="254"/>
              </a:cxn>
              <a:cxn ang="0">
                <a:pos x="747" y="248"/>
              </a:cxn>
              <a:cxn ang="0">
                <a:pos x="1023" y="200"/>
              </a:cxn>
            </a:cxnLst>
            <a:rect l="0" t="0" r="r" b="b"/>
            <a:pathLst>
              <a:path w="1023" h="269">
                <a:moveTo>
                  <a:pt x="0" y="0"/>
                </a:moveTo>
                <a:cubicBezTo>
                  <a:pt x="16" y="26"/>
                  <a:pt x="41" y="116"/>
                  <a:pt x="99" y="158"/>
                </a:cubicBezTo>
                <a:cubicBezTo>
                  <a:pt x="157" y="200"/>
                  <a:pt x="237" y="239"/>
                  <a:pt x="345" y="254"/>
                </a:cubicBezTo>
                <a:cubicBezTo>
                  <a:pt x="453" y="269"/>
                  <a:pt x="634" y="257"/>
                  <a:pt x="747" y="248"/>
                </a:cubicBezTo>
                <a:cubicBezTo>
                  <a:pt x="860" y="239"/>
                  <a:pt x="966" y="210"/>
                  <a:pt x="1023" y="20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5" name="Group 49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4146" name="Group 50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4147" name="Text Box 51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Oval 54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Oval 55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Oval 56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Oval 57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4" name="Group 58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4155" name="Text Box 59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4156" name="Oval 6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Oval 61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Oval 62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Oval 63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Oval 64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Oval 65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Freeform 28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2386013" y="2968625"/>
            <a:ext cx="2062162" cy="423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" y="158"/>
              </a:cxn>
              <a:cxn ang="0">
                <a:pos x="400" y="254"/>
              </a:cxn>
              <a:cxn ang="0">
                <a:pos x="909" y="236"/>
              </a:cxn>
              <a:cxn ang="0">
                <a:pos x="1299" y="116"/>
              </a:cxn>
            </a:cxnLst>
            <a:rect l="0" t="0" r="r" b="b"/>
            <a:pathLst>
              <a:path w="1299" h="267">
                <a:moveTo>
                  <a:pt x="0" y="0"/>
                </a:moveTo>
                <a:cubicBezTo>
                  <a:pt x="19" y="26"/>
                  <a:pt x="47" y="116"/>
                  <a:pt x="115" y="158"/>
                </a:cubicBezTo>
                <a:cubicBezTo>
                  <a:pt x="182" y="200"/>
                  <a:pt x="268" y="241"/>
                  <a:pt x="400" y="254"/>
                </a:cubicBezTo>
                <a:cubicBezTo>
                  <a:pt x="532" y="267"/>
                  <a:pt x="759" y="259"/>
                  <a:pt x="909" y="236"/>
                </a:cubicBezTo>
                <a:cubicBezTo>
                  <a:pt x="1059" y="213"/>
                  <a:pt x="1218" y="141"/>
                  <a:pt x="1299" y="1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5152" name="Text Box 32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5153" name="Oval 33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Oval 34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Oval 35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Oval 37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Oval 3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59" name="Group 39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5160" name="Text Box 40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5161" name="Oval 4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Oval 4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Oval 43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Oval 44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Oval 45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Oval 46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not_a_b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7315200" cy="415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Freeform 28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2386013" y="2914650"/>
            <a:ext cx="2576512" cy="466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22" y="192"/>
              </a:cxn>
              <a:cxn ang="0">
                <a:pos x="507" y="294"/>
              </a:cxn>
              <a:cxn ang="0">
                <a:pos x="1155" y="192"/>
              </a:cxn>
              <a:cxn ang="0">
                <a:pos x="1623" y="0"/>
              </a:cxn>
            </a:cxnLst>
            <a:rect l="0" t="0" r="r" b="b"/>
            <a:pathLst>
              <a:path w="1623" h="294">
                <a:moveTo>
                  <a:pt x="0" y="34"/>
                </a:moveTo>
                <a:cubicBezTo>
                  <a:pt x="20" y="60"/>
                  <a:pt x="38" y="149"/>
                  <a:pt x="122" y="192"/>
                </a:cubicBezTo>
                <a:cubicBezTo>
                  <a:pt x="206" y="235"/>
                  <a:pt x="335" y="294"/>
                  <a:pt x="507" y="294"/>
                </a:cubicBezTo>
                <a:cubicBezTo>
                  <a:pt x="679" y="294"/>
                  <a:pt x="969" y="241"/>
                  <a:pt x="1155" y="192"/>
                </a:cubicBezTo>
                <a:cubicBezTo>
                  <a:pt x="1341" y="143"/>
                  <a:pt x="1526" y="40"/>
                  <a:pt x="1623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6176" name="Text Box 32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6177" name="Oval 33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Oval 34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Oval 36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Oval 3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83" name="Group 39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6184" name="Text Box 40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6185" name="Oval 4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Oval 4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Oval 43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Oval 44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Oval 45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Oval 46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Freeform 38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2386013" y="2914650"/>
            <a:ext cx="2576512" cy="466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22" y="192"/>
              </a:cxn>
              <a:cxn ang="0">
                <a:pos x="507" y="294"/>
              </a:cxn>
              <a:cxn ang="0">
                <a:pos x="1155" y="192"/>
              </a:cxn>
              <a:cxn ang="0">
                <a:pos x="1623" y="0"/>
              </a:cxn>
            </a:cxnLst>
            <a:rect l="0" t="0" r="r" b="b"/>
            <a:pathLst>
              <a:path w="1623" h="294">
                <a:moveTo>
                  <a:pt x="0" y="34"/>
                </a:moveTo>
                <a:cubicBezTo>
                  <a:pt x="20" y="60"/>
                  <a:pt x="38" y="149"/>
                  <a:pt x="122" y="192"/>
                </a:cubicBezTo>
                <a:cubicBezTo>
                  <a:pt x="206" y="235"/>
                  <a:pt x="335" y="294"/>
                  <a:pt x="507" y="294"/>
                </a:cubicBezTo>
                <a:cubicBezTo>
                  <a:pt x="679" y="294"/>
                  <a:pt x="969" y="241"/>
                  <a:pt x="1155" y="192"/>
                </a:cubicBezTo>
                <a:cubicBezTo>
                  <a:pt x="1341" y="143"/>
                  <a:pt x="1526" y="40"/>
                  <a:pt x="1623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7209" name="Group 41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7210" name="Text Box 42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7211" name="Oval 43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Oval 44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Oval 45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Oval 46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5" name="Oval 47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7218" name="Text Box 50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Oval 54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Oval 55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4" name="Oval 56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1066800" y="4114800"/>
            <a:ext cx="697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Oxygen atoms are highly electronegative.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1066800" y="4724400"/>
            <a:ext cx="700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So both atoms want to gain two electrons.</a:t>
            </a:r>
          </a:p>
        </p:txBody>
      </p:sp>
      <p:sp>
        <p:nvSpPr>
          <p:cNvPr id="8251" name="Freeform 59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2" name="Freeform 60"/>
          <p:cNvSpPr>
            <a:spLocks/>
          </p:cNvSpPr>
          <p:nvPr/>
        </p:nvSpPr>
        <p:spPr bwMode="auto">
          <a:xfrm>
            <a:off x="2386013" y="2914650"/>
            <a:ext cx="2576512" cy="466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22" y="192"/>
              </a:cxn>
              <a:cxn ang="0">
                <a:pos x="507" y="294"/>
              </a:cxn>
              <a:cxn ang="0">
                <a:pos x="1155" y="192"/>
              </a:cxn>
              <a:cxn ang="0">
                <a:pos x="1623" y="0"/>
              </a:cxn>
            </a:cxnLst>
            <a:rect l="0" t="0" r="r" b="b"/>
            <a:pathLst>
              <a:path w="1623" h="294">
                <a:moveTo>
                  <a:pt x="0" y="34"/>
                </a:moveTo>
                <a:cubicBezTo>
                  <a:pt x="20" y="60"/>
                  <a:pt x="38" y="149"/>
                  <a:pt x="122" y="192"/>
                </a:cubicBezTo>
                <a:cubicBezTo>
                  <a:pt x="206" y="235"/>
                  <a:pt x="335" y="294"/>
                  <a:pt x="507" y="294"/>
                </a:cubicBezTo>
                <a:cubicBezTo>
                  <a:pt x="679" y="294"/>
                  <a:pt x="969" y="241"/>
                  <a:pt x="1155" y="192"/>
                </a:cubicBezTo>
                <a:cubicBezTo>
                  <a:pt x="1341" y="143"/>
                  <a:pt x="1526" y="40"/>
                  <a:pt x="1623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53" name="Group 61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8254" name="Group 62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8255" name="Text Box 63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8256" name="Oval 64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Oval 65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Oval 66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Oval 67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8263" name="Text Box 71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Oval 74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Oval 75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Oval 76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Oval 77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066800" y="4114800"/>
            <a:ext cx="697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Oxygen atoms are highly electronegative.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066800" y="4724400"/>
            <a:ext cx="700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So both atoms want to gain two electrons.</a:t>
            </a:r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124200" y="1863725"/>
            <a:ext cx="1323975" cy="2555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2386013" y="2914650"/>
            <a:ext cx="2576512" cy="46672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22" y="192"/>
              </a:cxn>
              <a:cxn ang="0">
                <a:pos x="507" y="294"/>
              </a:cxn>
              <a:cxn ang="0">
                <a:pos x="1155" y="192"/>
              </a:cxn>
              <a:cxn ang="0">
                <a:pos x="1623" y="0"/>
              </a:cxn>
            </a:cxnLst>
            <a:rect l="0" t="0" r="r" b="b"/>
            <a:pathLst>
              <a:path w="1623" h="294">
                <a:moveTo>
                  <a:pt x="0" y="34"/>
                </a:moveTo>
                <a:cubicBezTo>
                  <a:pt x="20" y="60"/>
                  <a:pt x="38" y="149"/>
                  <a:pt x="122" y="192"/>
                </a:cubicBezTo>
                <a:cubicBezTo>
                  <a:pt x="206" y="235"/>
                  <a:pt x="335" y="294"/>
                  <a:pt x="507" y="294"/>
                </a:cubicBezTo>
                <a:cubicBezTo>
                  <a:pt x="679" y="294"/>
                  <a:pt x="969" y="241"/>
                  <a:pt x="1155" y="192"/>
                </a:cubicBezTo>
                <a:cubicBezTo>
                  <a:pt x="1341" y="143"/>
                  <a:pt x="1526" y="40"/>
                  <a:pt x="1623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20506" name="Group 26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20507" name="Text Box 27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20508" name="Oval 28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Oval 29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Oval 30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Oval 31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Oval 3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Oval 33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14" name="Group 34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20515" name="Text Box 35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20516" name="Oval 3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Oval 37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8" name="Oval 38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Oval 39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Oval 40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Oval 41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22" name="Freeform 42"/>
          <p:cNvSpPr>
            <a:spLocks/>
          </p:cNvSpPr>
          <p:nvPr/>
        </p:nvSpPr>
        <p:spPr bwMode="auto">
          <a:xfrm>
            <a:off x="3071813" y="1851025"/>
            <a:ext cx="1343025" cy="239713"/>
          </a:xfrm>
          <a:custGeom>
            <a:avLst/>
            <a:gdLst/>
            <a:ahLst/>
            <a:cxnLst>
              <a:cxn ang="0">
                <a:pos x="846" y="151"/>
              </a:cxn>
              <a:cxn ang="0">
                <a:pos x="636" y="22"/>
              </a:cxn>
              <a:cxn ang="0">
                <a:pos x="378" y="16"/>
              </a:cxn>
              <a:cxn ang="0">
                <a:pos x="171" y="73"/>
              </a:cxn>
              <a:cxn ang="0">
                <a:pos x="0" y="151"/>
              </a:cxn>
            </a:cxnLst>
            <a:rect l="0" t="0" r="r" b="b"/>
            <a:pathLst>
              <a:path w="846" h="151">
                <a:moveTo>
                  <a:pt x="846" y="151"/>
                </a:moveTo>
                <a:cubicBezTo>
                  <a:pt x="811" y="130"/>
                  <a:pt x="714" y="44"/>
                  <a:pt x="636" y="22"/>
                </a:cubicBezTo>
                <a:cubicBezTo>
                  <a:pt x="558" y="0"/>
                  <a:pt x="455" y="8"/>
                  <a:pt x="378" y="16"/>
                </a:cubicBezTo>
                <a:cubicBezTo>
                  <a:pt x="301" y="24"/>
                  <a:pt x="234" y="51"/>
                  <a:pt x="171" y="73"/>
                </a:cubicBezTo>
                <a:cubicBezTo>
                  <a:pt x="108" y="95"/>
                  <a:pt x="36" y="135"/>
                  <a:pt x="0" y="151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Freeform 43"/>
          <p:cNvSpPr>
            <a:spLocks/>
          </p:cNvSpPr>
          <p:nvPr/>
        </p:nvSpPr>
        <p:spPr bwMode="auto">
          <a:xfrm>
            <a:off x="2357438" y="2924175"/>
            <a:ext cx="2557462" cy="465138"/>
          </a:xfrm>
          <a:custGeom>
            <a:avLst/>
            <a:gdLst/>
            <a:ahLst/>
            <a:cxnLst>
              <a:cxn ang="0">
                <a:pos x="1611" y="9"/>
              </a:cxn>
              <a:cxn ang="0">
                <a:pos x="1236" y="162"/>
              </a:cxn>
              <a:cxn ang="0">
                <a:pos x="567" y="285"/>
              </a:cxn>
              <a:cxn ang="0">
                <a:pos x="174" y="210"/>
              </a:cxn>
              <a:cxn ang="0">
                <a:pos x="0" y="0"/>
              </a:cxn>
            </a:cxnLst>
            <a:rect l="0" t="0" r="r" b="b"/>
            <a:pathLst>
              <a:path w="1611" h="293">
                <a:moveTo>
                  <a:pt x="1611" y="9"/>
                </a:moveTo>
                <a:cubicBezTo>
                  <a:pt x="1549" y="34"/>
                  <a:pt x="1410" y="116"/>
                  <a:pt x="1236" y="162"/>
                </a:cubicBezTo>
                <a:cubicBezTo>
                  <a:pt x="1062" y="208"/>
                  <a:pt x="744" y="277"/>
                  <a:pt x="567" y="285"/>
                </a:cubicBezTo>
                <a:cubicBezTo>
                  <a:pt x="390" y="293"/>
                  <a:pt x="269" y="258"/>
                  <a:pt x="174" y="210"/>
                </a:cubicBezTo>
                <a:cubicBezTo>
                  <a:pt x="79" y="162"/>
                  <a:pt x="36" y="44"/>
                  <a:pt x="0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7" name="Group 25"/>
          <p:cNvGrpSpPr>
            <a:grpSpLocks/>
          </p:cNvGrpSpPr>
          <p:nvPr/>
        </p:nvGrpSpPr>
        <p:grpSpPr bwMode="auto">
          <a:xfrm>
            <a:off x="1676400" y="1371600"/>
            <a:ext cx="4203700" cy="1555750"/>
            <a:chOff x="1056" y="864"/>
            <a:chExt cx="2648" cy="980"/>
          </a:xfrm>
        </p:grpSpPr>
        <p:grpSp>
          <p:nvGrpSpPr>
            <p:cNvPr id="23578" name="Group 26"/>
            <p:cNvGrpSpPr>
              <a:grpSpLocks/>
            </p:cNvGrpSpPr>
            <p:nvPr/>
          </p:nvGrpSpPr>
          <p:grpSpPr bwMode="auto">
            <a:xfrm>
              <a:off x="2814" y="864"/>
              <a:ext cx="890" cy="980"/>
              <a:chOff x="2814" y="864"/>
              <a:chExt cx="890" cy="980"/>
            </a:xfrm>
          </p:grpSpPr>
          <p:sp>
            <p:nvSpPr>
              <p:cNvPr id="23579" name="Text Box 27"/>
              <p:cNvSpPr txBox="1">
                <a:spLocks noChangeArrowheads="1"/>
              </p:cNvSpPr>
              <p:nvPr/>
            </p:nvSpPr>
            <p:spPr bwMode="auto">
              <a:xfrm>
                <a:off x="2917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23580" name="Oval 28"/>
              <p:cNvSpPr>
                <a:spLocks noChangeArrowheads="1"/>
              </p:cNvSpPr>
              <p:nvPr/>
            </p:nvSpPr>
            <p:spPr bwMode="auto">
              <a:xfrm>
                <a:off x="2814" y="1330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Oval 29"/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Oval 30"/>
              <p:cNvSpPr>
                <a:spLocks noChangeArrowheads="1"/>
              </p:cNvSpPr>
              <p:nvPr/>
            </p:nvSpPr>
            <p:spPr bwMode="auto">
              <a:xfrm>
                <a:off x="3124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Oval 31"/>
              <p:cNvSpPr>
                <a:spLocks noChangeArrowheads="1"/>
              </p:cNvSpPr>
              <p:nvPr/>
            </p:nvSpPr>
            <p:spPr bwMode="auto">
              <a:xfrm>
                <a:off x="3331" y="946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4" name="Oval 3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03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Oval 33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104" cy="103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1056" y="864"/>
              <a:ext cx="871" cy="980"/>
              <a:chOff x="1056" y="864"/>
              <a:chExt cx="871" cy="980"/>
            </a:xfrm>
          </p:grpSpPr>
          <p:sp>
            <p:nvSpPr>
              <p:cNvPr id="23587" name="Text Box 35"/>
              <p:cNvSpPr txBox="1">
                <a:spLocks noChangeArrowheads="1"/>
              </p:cNvSpPr>
              <p:nvPr/>
            </p:nvSpPr>
            <p:spPr bwMode="auto">
              <a:xfrm>
                <a:off x="1159" y="864"/>
                <a:ext cx="67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60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23588" name="Oval 3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Oval 37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Oval 38"/>
              <p:cNvSpPr>
                <a:spLocks noChangeArrowheads="1"/>
              </p:cNvSpPr>
              <p:nvPr/>
            </p:nvSpPr>
            <p:spPr bwMode="auto">
              <a:xfrm>
                <a:off x="1366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Oval 39"/>
              <p:cNvSpPr>
                <a:spLocks noChangeArrowheads="1"/>
              </p:cNvSpPr>
              <p:nvPr/>
            </p:nvSpPr>
            <p:spPr bwMode="auto">
              <a:xfrm>
                <a:off x="1573" y="946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Oval 40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03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Oval 41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104" cy="103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9" name="Group 25"/>
          <p:cNvGrpSpPr>
            <a:grpSpLocks/>
          </p:cNvGrpSpPr>
          <p:nvPr/>
        </p:nvGrpSpPr>
        <p:grpSpPr bwMode="auto">
          <a:xfrm>
            <a:off x="4343400" y="1371600"/>
            <a:ext cx="1412875" cy="1555750"/>
            <a:chOff x="2814" y="864"/>
            <a:chExt cx="890" cy="980"/>
          </a:xfrm>
        </p:grpSpPr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2917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auto">
            <a:xfrm>
              <a:off x="2814" y="133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3600" y="124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3124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Oval 30"/>
            <p:cNvSpPr>
              <a:spLocks noChangeArrowheads="1"/>
            </p:cNvSpPr>
            <p:nvPr/>
          </p:nvSpPr>
          <p:spPr bwMode="auto">
            <a:xfrm>
              <a:off x="3331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auto">
            <a:xfrm>
              <a:off x="3168" y="172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Oval 32"/>
            <p:cNvSpPr>
              <a:spLocks noChangeArrowheads="1"/>
            </p:cNvSpPr>
            <p:nvPr/>
          </p:nvSpPr>
          <p:spPr bwMode="auto">
            <a:xfrm>
              <a:off x="3600" y="1440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1905000" y="1371600"/>
            <a:ext cx="1382713" cy="1555750"/>
            <a:chOff x="1056" y="864"/>
            <a:chExt cx="871" cy="980"/>
          </a:xfrm>
        </p:grpSpPr>
        <p:sp>
          <p:nvSpPr>
            <p:cNvPr id="21538" name="Text Box 34"/>
            <p:cNvSpPr txBox="1">
              <a:spLocks noChangeArrowheads="1"/>
            </p:cNvSpPr>
            <p:nvPr/>
          </p:nvSpPr>
          <p:spPr bwMode="auto">
            <a:xfrm>
              <a:off x="1159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auto">
            <a:xfrm>
              <a:off x="1056" y="124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auto">
            <a:xfrm>
              <a:off x="1824" y="1344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1366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auto">
            <a:xfrm>
              <a:off x="1573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auto">
            <a:xfrm>
              <a:off x="1392" y="172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auto">
            <a:xfrm>
              <a:off x="1056" y="1440"/>
              <a:ext cx="104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4191000" y="1371600"/>
            <a:ext cx="1412875" cy="1555750"/>
            <a:chOff x="2814" y="864"/>
            <a:chExt cx="890" cy="980"/>
          </a:xfrm>
        </p:grpSpPr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2917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2814" y="133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3600" y="124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3124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23"/>
            <p:cNvSpPr>
              <a:spLocks noChangeArrowheads="1"/>
            </p:cNvSpPr>
            <p:nvPr/>
          </p:nvSpPr>
          <p:spPr bwMode="auto">
            <a:xfrm>
              <a:off x="3331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24"/>
            <p:cNvSpPr>
              <a:spLocks noChangeArrowheads="1"/>
            </p:cNvSpPr>
            <p:nvPr/>
          </p:nvSpPr>
          <p:spPr bwMode="auto">
            <a:xfrm>
              <a:off x="3168" y="172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3600" y="1440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2438400" y="1371600"/>
            <a:ext cx="1382713" cy="1555750"/>
            <a:chOff x="1056" y="864"/>
            <a:chExt cx="871" cy="980"/>
          </a:xfrm>
        </p:grpSpPr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1159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1056" y="124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1824" y="1344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1366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1573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1392" y="172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33"/>
            <p:cNvSpPr>
              <a:spLocks noChangeArrowheads="1"/>
            </p:cNvSpPr>
            <p:nvPr/>
          </p:nvSpPr>
          <p:spPr bwMode="auto">
            <a:xfrm>
              <a:off x="1056" y="1440"/>
              <a:ext cx="104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4114800" y="1371600"/>
            <a:ext cx="1412875" cy="1555750"/>
            <a:chOff x="2814" y="864"/>
            <a:chExt cx="890" cy="980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2917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2814" y="1330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3600" y="124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3124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auto">
            <a:xfrm>
              <a:off x="3331" y="9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3168" y="1728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3600" y="1440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2590800" y="1371600"/>
            <a:ext cx="1382713" cy="1555750"/>
            <a:chOff x="1056" y="864"/>
            <a:chExt cx="871" cy="980"/>
          </a:xfrm>
        </p:grpSpPr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1159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4604" name="Oval 28"/>
            <p:cNvSpPr>
              <a:spLocks noChangeArrowheads="1"/>
            </p:cNvSpPr>
            <p:nvPr/>
          </p:nvSpPr>
          <p:spPr bwMode="auto">
            <a:xfrm>
              <a:off x="1056" y="124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1824" y="1344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1366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1573" y="946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auto">
            <a:xfrm>
              <a:off x="1392" y="172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33"/>
            <p:cNvSpPr>
              <a:spLocks noChangeArrowheads="1"/>
            </p:cNvSpPr>
            <p:nvPr/>
          </p:nvSpPr>
          <p:spPr bwMode="auto">
            <a:xfrm>
              <a:off x="1056" y="1440"/>
              <a:ext cx="104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43400" y="13716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6482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9530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6" name="Group 26"/>
          <p:cNvGrpSpPr>
            <a:grpSpLocks/>
          </p:cNvGrpSpPr>
          <p:nvPr/>
        </p:nvGrpSpPr>
        <p:grpSpPr bwMode="auto">
          <a:xfrm rot="5400000">
            <a:off x="5213350" y="2139950"/>
            <a:ext cx="457200" cy="152400"/>
            <a:chOff x="2952" y="1704"/>
            <a:chExt cx="288" cy="96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2952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3144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774950" y="137795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841750" y="22923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3841750" y="20637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0797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3845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5" name="Group 25"/>
          <p:cNvGrpSpPr>
            <a:grpSpLocks/>
          </p:cNvGrpSpPr>
          <p:nvPr/>
        </p:nvGrpSpPr>
        <p:grpSpPr bwMode="auto">
          <a:xfrm rot="-5400000">
            <a:off x="2470150" y="2139950"/>
            <a:ext cx="457200" cy="152400"/>
            <a:chOff x="1964" y="1708"/>
            <a:chExt cx="288" cy="96"/>
          </a:xfrm>
        </p:grpSpPr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1964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2156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3765550" y="1911350"/>
            <a:ext cx="685800" cy="381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3765550" y="2216150"/>
            <a:ext cx="685800" cy="381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681163" y="3048000"/>
            <a:ext cx="5141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66"/>
                </a:solidFill>
              </a:rPr>
              <a:t>Both electron pairs are shared.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nimBg="1"/>
      <p:bldP spid="10262" grpId="0" animBg="1"/>
      <p:bldP spid="1026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3765550" y="1225550"/>
            <a:ext cx="19812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770313" y="3228975"/>
            <a:ext cx="39004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66"/>
                </a:solidFill>
              </a:rPr>
              <a:t>6 valence electrons</a:t>
            </a:r>
          </a:p>
          <a:p>
            <a:pPr algn="ctr"/>
            <a:r>
              <a:rPr lang="en-US">
                <a:solidFill>
                  <a:srgbClr val="FFFF66"/>
                </a:solidFill>
              </a:rPr>
              <a:t>plus 2 shared electrons</a:t>
            </a:r>
          </a:p>
          <a:p>
            <a:pPr algn="ctr"/>
            <a:r>
              <a:rPr lang="en-US">
                <a:solidFill>
                  <a:srgbClr val="FFFF66"/>
                </a:solidFill>
              </a:rPr>
              <a:t>= full octet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343400" y="13716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46482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49530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7" name="Group 23"/>
          <p:cNvGrpSpPr>
            <a:grpSpLocks/>
          </p:cNvGrpSpPr>
          <p:nvPr/>
        </p:nvGrpSpPr>
        <p:grpSpPr bwMode="auto">
          <a:xfrm rot="5400000">
            <a:off x="5213350" y="2139950"/>
            <a:ext cx="457200" cy="152400"/>
            <a:chOff x="2952" y="1704"/>
            <a:chExt cx="288" cy="96"/>
          </a:xfrm>
        </p:grpSpPr>
        <p:sp>
          <p:nvSpPr>
            <p:cNvPr id="11288" name="Oval 24"/>
            <p:cNvSpPr>
              <a:spLocks noChangeArrowheads="1"/>
            </p:cNvSpPr>
            <p:nvPr/>
          </p:nvSpPr>
          <p:spPr bwMode="auto">
            <a:xfrm>
              <a:off x="2952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3144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774950" y="137795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3841750" y="22923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3841750" y="20637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30797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33845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95" name="Group 31"/>
          <p:cNvGrpSpPr>
            <a:grpSpLocks/>
          </p:cNvGrpSpPr>
          <p:nvPr/>
        </p:nvGrpSpPr>
        <p:grpSpPr bwMode="auto">
          <a:xfrm rot="-5400000">
            <a:off x="2470150" y="2139950"/>
            <a:ext cx="457200" cy="152400"/>
            <a:chOff x="1964" y="1708"/>
            <a:chExt cx="288" cy="96"/>
          </a:xfrm>
        </p:grpSpPr>
        <p:sp>
          <p:nvSpPr>
            <p:cNvPr id="11296" name="Oval 32"/>
            <p:cNvSpPr>
              <a:spLocks noChangeArrowheads="1"/>
            </p:cNvSpPr>
            <p:nvPr/>
          </p:nvSpPr>
          <p:spPr bwMode="auto">
            <a:xfrm>
              <a:off x="1964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2156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nicotine_m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629400" cy="467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2546350" y="1270000"/>
            <a:ext cx="1866900" cy="1981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027113" y="3152775"/>
            <a:ext cx="39004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66"/>
                </a:solidFill>
              </a:rPr>
              <a:t>6 valence electrons</a:t>
            </a:r>
          </a:p>
          <a:p>
            <a:pPr algn="ctr"/>
            <a:r>
              <a:rPr lang="en-US">
                <a:solidFill>
                  <a:srgbClr val="FFFF66"/>
                </a:solidFill>
              </a:rPr>
              <a:t>plus 2 shared electrons</a:t>
            </a:r>
          </a:p>
          <a:p>
            <a:pPr algn="ctr"/>
            <a:r>
              <a:rPr lang="en-US">
                <a:solidFill>
                  <a:srgbClr val="FFFF66"/>
                </a:solidFill>
              </a:rPr>
              <a:t>= full octet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343400" y="13716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46482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49530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11" name="Group 23"/>
          <p:cNvGrpSpPr>
            <a:grpSpLocks/>
          </p:cNvGrpSpPr>
          <p:nvPr/>
        </p:nvGrpSpPr>
        <p:grpSpPr bwMode="auto">
          <a:xfrm rot="5400000">
            <a:off x="5213350" y="2139950"/>
            <a:ext cx="457200" cy="152400"/>
            <a:chOff x="2952" y="1704"/>
            <a:chExt cx="288" cy="96"/>
          </a:xfrm>
        </p:grpSpPr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2952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3144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774950" y="137795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3841750" y="22923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3841750" y="20637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30797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33845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19" name="Group 31"/>
          <p:cNvGrpSpPr>
            <a:grpSpLocks/>
          </p:cNvGrpSpPr>
          <p:nvPr/>
        </p:nvGrpSpPr>
        <p:grpSpPr bwMode="auto">
          <a:xfrm rot="-5400000">
            <a:off x="2470150" y="2139950"/>
            <a:ext cx="457200" cy="152400"/>
            <a:chOff x="1964" y="1708"/>
            <a:chExt cx="288" cy="96"/>
          </a:xfrm>
        </p:grpSpPr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1964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2156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74888" y="30734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66"/>
                </a:solidFill>
              </a:rPr>
              <a:t>two bonding pairs,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343400" y="137160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46482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1492250"/>
            <a:ext cx="152400" cy="152400"/>
          </a:xfrm>
          <a:prstGeom prst="ellipse">
            <a:avLst/>
          </a:prstGeom>
          <a:solidFill>
            <a:srgbClr val="D1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5" name="Group 9"/>
          <p:cNvGrpSpPr>
            <a:grpSpLocks/>
          </p:cNvGrpSpPr>
          <p:nvPr/>
        </p:nvGrpSpPr>
        <p:grpSpPr bwMode="auto">
          <a:xfrm rot="5400000">
            <a:off x="5213350" y="2139950"/>
            <a:ext cx="457200" cy="152400"/>
            <a:chOff x="2952" y="1704"/>
            <a:chExt cx="288" cy="96"/>
          </a:xfrm>
        </p:grpSpPr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2952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3144" y="1704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774950" y="1377950"/>
            <a:ext cx="1065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3841750" y="22923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841750" y="206375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30797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3384550" y="1498600"/>
            <a:ext cx="152400" cy="152400"/>
          </a:xfrm>
          <a:prstGeom prst="ellipse">
            <a:avLst/>
          </a:prstGeom>
          <a:solidFill>
            <a:srgbClr val="D5D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 rot="-5400000">
            <a:off x="2470150" y="2139950"/>
            <a:ext cx="457200" cy="152400"/>
            <a:chOff x="1964" y="1708"/>
            <a:chExt cx="288" cy="96"/>
          </a:xfrm>
        </p:grpSpPr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1964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2156" y="1708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3733800" y="1981200"/>
            <a:ext cx="685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3733800" y="2209800"/>
            <a:ext cx="685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V="1">
            <a:off x="3962400" y="2667000"/>
            <a:ext cx="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1905000" y="3733800"/>
            <a:ext cx="44402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66"/>
                </a:solidFill>
              </a:rPr>
              <a:t>making a </a:t>
            </a:r>
            <a:r>
              <a:rPr lang="en-US" sz="3800" b="1" i="1">
                <a:solidFill>
                  <a:srgbClr val="FFFF66"/>
                </a:solidFill>
              </a:rPr>
              <a:t>double</a:t>
            </a:r>
            <a:r>
              <a:rPr lang="en-US" sz="3800">
                <a:solidFill>
                  <a:srgbClr val="FFFF66"/>
                </a:solidFill>
              </a:rPr>
              <a:t> </a:t>
            </a:r>
            <a:r>
              <a:rPr lang="en-US" sz="3800" b="1" i="1">
                <a:solidFill>
                  <a:srgbClr val="FFFF66"/>
                </a:solidFill>
              </a:rPr>
              <a:t>bond</a:t>
            </a:r>
            <a:endParaRPr lang="en-US" sz="38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6" grpId="0" animBg="1"/>
      <p:bldP spid="55317" grpId="0" animBg="1"/>
      <p:bldP spid="5532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4724400" y="1371600"/>
            <a:ext cx="2633663" cy="1562100"/>
            <a:chOff x="1776" y="860"/>
            <a:chExt cx="1659" cy="984"/>
          </a:xfrm>
        </p:grpSpPr>
        <p:sp>
          <p:nvSpPr>
            <p:cNvPr id="13314" name="Text Box 2"/>
            <p:cNvSpPr txBox="1">
              <a:spLocks noChangeArrowheads="1"/>
            </p:cNvSpPr>
            <p:nvPr/>
          </p:nvSpPr>
          <p:spPr bwMode="auto">
            <a:xfrm>
              <a:off x="2764" y="860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1776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392" y="1008"/>
              <a:ext cx="44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200" b="1">
                  <a:solidFill>
                    <a:schemeClr val="bg1"/>
                  </a:solidFill>
                </a:rPr>
                <a:t>=</a:t>
              </a:r>
            </a:p>
          </p:txBody>
        </p:sp>
      </p:grp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76400" y="3048000"/>
            <a:ext cx="5807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66"/>
                </a:solidFill>
              </a:rPr>
              <a:t>For convenience, the double bond </a:t>
            </a:r>
          </a:p>
          <a:p>
            <a:pPr algn="ctr"/>
            <a:r>
              <a:rPr lang="en-US">
                <a:solidFill>
                  <a:srgbClr val="FFFF66"/>
                </a:solidFill>
              </a:rPr>
              <a:t>can be shown as two dashes. </a:t>
            </a: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4038600" y="1981200"/>
            <a:ext cx="609600" cy="457200"/>
          </a:xfrm>
          <a:prstGeom prst="rightArrow">
            <a:avLst>
              <a:gd name="adj1" fmla="val 14583"/>
              <a:gd name="adj2" fmla="val 38889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914400" y="1295400"/>
            <a:ext cx="2895600" cy="1562100"/>
            <a:chOff x="644" y="816"/>
            <a:chExt cx="1824" cy="984"/>
          </a:xfrm>
        </p:grpSpPr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1728" y="816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1632" y="1248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1632" y="1392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1920" y="892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2112" y="892"/>
              <a:ext cx="96" cy="96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 rot="5400000">
              <a:off x="2276" y="1300"/>
              <a:ext cx="288" cy="96"/>
              <a:chOff x="2952" y="1704"/>
              <a:chExt cx="288" cy="96"/>
            </a:xfrm>
          </p:grpSpPr>
          <p:sp>
            <p:nvSpPr>
              <p:cNvPr id="13341" name="Oval 29"/>
              <p:cNvSpPr>
                <a:spLocks noChangeArrowheads="1"/>
              </p:cNvSpPr>
              <p:nvPr/>
            </p:nvSpPr>
            <p:spPr bwMode="auto">
              <a:xfrm>
                <a:off x="2952" y="1704"/>
                <a:ext cx="96" cy="96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Oval 30"/>
              <p:cNvSpPr>
                <a:spLocks noChangeArrowheads="1"/>
              </p:cNvSpPr>
              <p:nvPr/>
            </p:nvSpPr>
            <p:spPr bwMode="auto">
              <a:xfrm>
                <a:off x="3144" y="1704"/>
                <a:ext cx="96" cy="96"/>
              </a:xfrm>
              <a:prstGeom prst="ellipse">
                <a:avLst/>
              </a:prstGeom>
              <a:solidFill>
                <a:srgbClr val="D1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740" y="820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1412" y="1396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1412" y="1252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932" y="896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1124" y="896"/>
              <a:ext cx="96" cy="96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8" name="Group 36"/>
            <p:cNvGrpSpPr>
              <a:grpSpLocks/>
            </p:cNvGrpSpPr>
            <p:nvPr/>
          </p:nvGrpSpPr>
          <p:grpSpPr bwMode="auto">
            <a:xfrm rot="-5400000">
              <a:off x="548" y="1300"/>
              <a:ext cx="288" cy="96"/>
              <a:chOff x="1964" y="1708"/>
              <a:chExt cx="288" cy="96"/>
            </a:xfrm>
          </p:grpSpPr>
          <p:sp>
            <p:nvSpPr>
              <p:cNvPr id="13349" name="Oval 37"/>
              <p:cNvSpPr>
                <a:spLocks noChangeArrowheads="1"/>
              </p:cNvSpPr>
              <p:nvPr/>
            </p:nvSpPr>
            <p:spPr bwMode="auto">
              <a:xfrm>
                <a:off x="1964" y="1708"/>
                <a:ext cx="96" cy="96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Oval 38"/>
              <p:cNvSpPr>
                <a:spLocks noChangeArrowheads="1"/>
              </p:cNvSpPr>
              <p:nvPr/>
            </p:nvSpPr>
            <p:spPr bwMode="auto">
              <a:xfrm>
                <a:off x="2156" y="1708"/>
                <a:ext cx="96" cy="96"/>
              </a:xfrm>
              <a:prstGeom prst="ellipse">
                <a:avLst/>
              </a:prstGeom>
              <a:solidFill>
                <a:srgbClr val="D5D5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2895600" y="1371600"/>
            <a:ext cx="2633663" cy="1562100"/>
            <a:chOff x="1776" y="860"/>
            <a:chExt cx="1659" cy="984"/>
          </a:xfrm>
        </p:grpSpPr>
        <p:sp>
          <p:nvSpPr>
            <p:cNvPr id="15362" name="Text Box 2"/>
            <p:cNvSpPr txBox="1">
              <a:spLocks noChangeArrowheads="1"/>
            </p:cNvSpPr>
            <p:nvPr/>
          </p:nvSpPr>
          <p:spPr bwMode="auto">
            <a:xfrm>
              <a:off x="2764" y="860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1776" y="864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2392" y="1008"/>
              <a:ext cx="44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200" b="1">
                  <a:solidFill>
                    <a:schemeClr val="bg1"/>
                  </a:solidFill>
                </a:rPr>
                <a:t>=</a:t>
              </a:r>
            </a:p>
          </p:txBody>
        </p:sp>
      </p:grp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08163" y="2971800"/>
            <a:ext cx="48704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66"/>
                </a:solidFill>
              </a:rPr>
              <a:t>This is the oxygen molecule,</a:t>
            </a:r>
          </a:p>
          <a:p>
            <a:pPr algn="ctr"/>
            <a:r>
              <a:rPr lang="en-US" sz="6400">
                <a:solidFill>
                  <a:srgbClr val="FFFF66"/>
                </a:solidFill>
              </a:rPr>
              <a:t>O</a:t>
            </a:r>
            <a:r>
              <a:rPr lang="en-US" sz="4000">
                <a:solidFill>
                  <a:srgbClr val="FFFF66"/>
                </a:solidFill>
              </a:rPr>
              <a:t>2</a:t>
            </a:r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6248400" y="2743200"/>
            <a:ext cx="2378075" cy="3429000"/>
            <a:chOff x="3840" y="144"/>
            <a:chExt cx="1776" cy="2562"/>
          </a:xfrm>
        </p:grpSpPr>
        <p:graphicFrame>
          <p:nvGraphicFramePr>
            <p:cNvPr id="15368" name="Object 8"/>
            <p:cNvGraphicFramePr>
              <a:graphicFrameLocks noChangeAspect="1"/>
            </p:cNvGraphicFramePr>
            <p:nvPr/>
          </p:nvGraphicFramePr>
          <p:xfrm>
            <a:off x="3840" y="1613"/>
            <a:ext cx="841" cy="1093"/>
          </p:xfrm>
          <a:graphic>
            <a:graphicData uri="http://schemas.openxmlformats.org/presentationml/2006/ole">
              <p:oleObj spid="_x0000_s15368" name="Clip" r:id="rId3" imgW="2670480" imgH="3468960" progId="">
                <p:embed/>
              </p:oleObj>
            </a:graphicData>
          </a:graphic>
        </p:graphicFrame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4608" y="144"/>
              <a:ext cx="1008" cy="1248"/>
            </a:xfrm>
            <a:prstGeom prst="cloudCallout">
              <a:avLst>
                <a:gd name="adj1" fmla="val -59625"/>
                <a:gd name="adj2" fmla="val 709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400">
                  <a:latin typeface="Comic Sans MS" pitchFamily="66" charset="0"/>
                </a:rPr>
                <a:t>this is so  cool!!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molecul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2628900" cy="1760538"/>
          </a:xfrm>
          <a:prstGeom prst="rect">
            <a:avLst/>
          </a:prstGeom>
          <a:noFill/>
        </p:spPr>
      </p:pic>
      <p:pic>
        <p:nvPicPr>
          <p:cNvPr id="25618" name="Picture 18" descr="molecul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2400"/>
            <a:ext cx="2549525" cy="2000250"/>
          </a:xfrm>
          <a:prstGeom prst="rect">
            <a:avLst/>
          </a:prstGeom>
          <a:noFill/>
        </p:spPr>
      </p:pic>
      <p:pic>
        <p:nvPicPr>
          <p:cNvPr id="25620" name="Picture 20" descr="molecul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419600"/>
            <a:ext cx="24003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74676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800" b="1">
                <a:solidFill>
                  <a:schemeClr val="bg1"/>
                </a:solidFill>
              </a:rPr>
              <a:t>Bonds in all the polyatomic ions and diatomics are all covalent bonds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4770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POLAR COVALENT BONDS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when electrons are shared but shared </a:t>
            </a:r>
            <a:r>
              <a:rPr lang="en-US" b="1" i="1">
                <a:solidFill>
                  <a:schemeClr val="bg1"/>
                </a:solidFill>
              </a:rPr>
              <a:t>unequally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049588" y="3913188"/>
            <a:ext cx="2949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</a:rPr>
              <a:t>H2O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Polar Covalent Bonds: Unevenly matched, but willing to share.</a:t>
            </a:r>
          </a:p>
        </p:txBody>
      </p:sp>
      <p:pic>
        <p:nvPicPr>
          <p:cNvPr id="88067" name="Picture 3" descr="dogpolc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87475"/>
            <a:ext cx="8610600" cy="516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- </a:t>
            </a:r>
            <a:r>
              <a:rPr lang="en-US" sz="3600" dirty="0">
                <a:solidFill>
                  <a:schemeClr val="bg1"/>
                </a:solidFill>
              </a:rPr>
              <a:t>water is a </a:t>
            </a:r>
            <a:r>
              <a:rPr lang="en-US" sz="3600" i="1" dirty="0">
                <a:solidFill>
                  <a:schemeClr val="bg1"/>
                </a:solidFill>
              </a:rPr>
              <a:t>polar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molecule</a:t>
            </a:r>
            <a:r>
              <a:rPr lang="en-US" sz="3600" dirty="0">
                <a:solidFill>
                  <a:schemeClr val="bg1"/>
                </a:solidFill>
              </a:rPr>
              <a:t> because oxygen is more electronegative than hydrogen, and therefore electrons are pulled closer to oxygen.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0116" name="Picture 4" descr="0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50" y="2438400"/>
            <a:ext cx="42259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219200" y="838200"/>
            <a:ext cx="6553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sng">
                <a:solidFill>
                  <a:schemeClr val="bg1"/>
                </a:solidFill>
              </a:rPr>
              <a:t>METALLIC BOND</a:t>
            </a:r>
            <a:r>
              <a:rPr lang="en-US" sz="4400" b="1">
                <a:solidFill>
                  <a:schemeClr val="bg1"/>
                </a:solidFill>
              </a:rPr>
              <a:t/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bond found in 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metals; holds metal 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atoms together 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very strongly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Chemical Models</a:t>
            </a:r>
          </a:p>
        </p:txBody>
      </p:sp>
      <p:pic>
        <p:nvPicPr>
          <p:cNvPr id="104453" name="Picture 5" descr="LDamw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1498600" cy="1905000"/>
          </a:xfrm>
          <a:prstGeom prst="rect">
            <a:avLst/>
          </a:prstGeom>
          <a:noFill/>
        </p:spPr>
      </p:pic>
      <p:pic>
        <p:nvPicPr>
          <p:cNvPr id="104457" name="Picture 9" descr="BenzeneR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3810000" cy="1066800"/>
          </a:xfrm>
          <a:prstGeom prst="rect">
            <a:avLst/>
          </a:prstGeom>
          <a:noFill/>
        </p:spPr>
      </p:pic>
      <p:pic>
        <p:nvPicPr>
          <p:cNvPr id="104459" name="Picture 11" descr="benzene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05000"/>
            <a:ext cx="1914525" cy="1484313"/>
          </a:xfrm>
          <a:prstGeom prst="rect">
            <a:avLst/>
          </a:prstGeom>
          <a:noFill/>
        </p:spPr>
      </p:pic>
      <p:pic>
        <p:nvPicPr>
          <p:cNvPr id="104461" name="Picture 13" descr="molimag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29000"/>
            <a:ext cx="2232025" cy="2286000"/>
          </a:xfrm>
          <a:prstGeom prst="rect">
            <a:avLst/>
          </a:prstGeom>
          <a:noFill/>
        </p:spPr>
      </p:pic>
      <p:pic>
        <p:nvPicPr>
          <p:cNvPr id="104463" name="Picture 15" descr="ascorbic_b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600200"/>
            <a:ext cx="2190750" cy="2276475"/>
          </a:xfrm>
          <a:prstGeom prst="rect">
            <a:avLst/>
          </a:prstGeom>
          <a:noFill/>
        </p:spPr>
      </p:pic>
      <p:pic>
        <p:nvPicPr>
          <p:cNvPr id="104465" name="Picture 17" descr="hbg_prote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181600"/>
            <a:ext cx="2438400" cy="1833563"/>
          </a:xfrm>
          <a:prstGeom prst="rect">
            <a:avLst/>
          </a:prstGeom>
          <a:noFill/>
        </p:spPr>
      </p:pic>
      <p:pic>
        <p:nvPicPr>
          <p:cNvPr id="104467" name="Picture 19" descr="VibBe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181600"/>
            <a:ext cx="2209800" cy="175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Metallic Bond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Formed between atoms of metallic elements</a:t>
            </a:r>
          </a:p>
          <a:p>
            <a:r>
              <a:rPr lang="en-US">
                <a:solidFill>
                  <a:schemeClr val="bg1"/>
                </a:solidFill>
              </a:rPr>
              <a:t>Electron cloud around atoms </a:t>
            </a:r>
          </a:p>
          <a:p>
            <a:r>
              <a:rPr lang="en-US">
                <a:solidFill>
                  <a:schemeClr val="bg1"/>
                </a:solidFill>
              </a:rPr>
              <a:t>Good conductors at all states, lustrous, very high melting points</a:t>
            </a:r>
          </a:p>
          <a:p>
            <a:r>
              <a:rPr lang="en-US">
                <a:solidFill>
                  <a:schemeClr val="bg1"/>
                </a:solidFill>
              </a:rPr>
              <a:t>Examples; Na, Fe, Al, Au, Co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Metallic Bonds: Mellow dogs with plenty of bones to go around.</a:t>
            </a:r>
          </a:p>
        </p:txBody>
      </p:sp>
      <p:pic>
        <p:nvPicPr>
          <p:cNvPr id="93188" name="Picture 4" descr="dogmetlc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09800"/>
            <a:ext cx="6781800" cy="4068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Ionic Bond, A Sea of Electrons</a:t>
            </a:r>
          </a:p>
        </p:txBody>
      </p:sp>
      <p:pic>
        <p:nvPicPr>
          <p:cNvPr id="94212" name="Picture 4" descr="metallicblue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905000"/>
            <a:ext cx="6172200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Metals Form Alloys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Metals do not combine with metals.  They form </a:t>
            </a:r>
          </a:p>
          <a:p>
            <a:r>
              <a:rPr lang="en-US" sz="2800">
                <a:solidFill>
                  <a:schemeClr val="bg1"/>
                </a:solidFill>
              </a:rPr>
              <a:t>Alloys which is a solution of a metal in a metal.</a:t>
            </a:r>
          </a:p>
          <a:p>
            <a:r>
              <a:rPr lang="en-US" sz="2800">
                <a:solidFill>
                  <a:schemeClr val="bg1"/>
                </a:solidFill>
              </a:rPr>
              <a:t>Examples are steel, brass, bronze and pewter.</a:t>
            </a:r>
          </a:p>
        </p:txBody>
      </p:sp>
      <p:pic>
        <p:nvPicPr>
          <p:cNvPr id="95236" name="Picture 4" descr="allo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7543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Sea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488" y="0"/>
            <a:ext cx="5370512" cy="6858000"/>
          </a:xfrm>
          <a:prstGeom prst="rect">
            <a:avLst/>
          </a:prstGeom>
          <a:noFill/>
        </p:spPr>
      </p:pic>
      <p:pic>
        <p:nvPicPr>
          <p:cNvPr id="97283" name="Picture 3" descr="Pierce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4550" y="0"/>
            <a:ext cx="510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2292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8991FF"/>
                </a:solidFill>
              </a:rPr>
              <a:t>LET’S</a:t>
            </a:r>
          </a:p>
          <a:p>
            <a:r>
              <a:rPr lang="en-US" sz="3600">
                <a:solidFill>
                  <a:srgbClr val="8991FF"/>
                </a:solidFill>
              </a:rPr>
              <a:t>FIRST</a:t>
            </a:r>
          </a:p>
          <a:p>
            <a:r>
              <a:rPr lang="en-US" sz="3600">
                <a:solidFill>
                  <a:srgbClr val="8991FF"/>
                </a:solidFill>
              </a:rPr>
              <a:t>REVIEW</a:t>
            </a:r>
          </a:p>
          <a:p>
            <a:r>
              <a:rPr lang="en-US" sz="3600" b="1">
                <a:solidFill>
                  <a:srgbClr val="8991FF"/>
                </a:solidFill>
              </a:rPr>
              <a:t>IONIC</a:t>
            </a:r>
          </a:p>
          <a:p>
            <a:r>
              <a:rPr lang="en-US" sz="3600">
                <a:solidFill>
                  <a:srgbClr val="8991FF"/>
                </a:solidFill>
              </a:rPr>
              <a:t>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6324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8991FF"/>
                </a:solidFill>
              </a:rPr>
              <a:t>In an </a:t>
            </a:r>
            <a:r>
              <a:rPr lang="en-US" sz="2800" b="1">
                <a:solidFill>
                  <a:srgbClr val="8991FF"/>
                </a:solidFill>
              </a:rPr>
              <a:t>IONIC</a:t>
            </a:r>
            <a:r>
              <a:rPr lang="en-US" sz="3600">
                <a:solidFill>
                  <a:srgbClr val="8991FF"/>
                </a:solidFill>
              </a:rPr>
              <a:t> bond,</a:t>
            </a:r>
          </a:p>
          <a:p>
            <a:r>
              <a:rPr lang="en-US" sz="3600">
                <a:solidFill>
                  <a:srgbClr val="8991FF"/>
                </a:solidFill>
              </a:rPr>
              <a:t>electrons are lost or gained,</a:t>
            </a:r>
          </a:p>
          <a:p>
            <a:r>
              <a:rPr lang="en-US" sz="3600">
                <a:solidFill>
                  <a:srgbClr val="8991FF"/>
                </a:solidFill>
              </a:rPr>
              <a:t>resulting in the formation of </a:t>
            </a:r>
            <a:r>
              <a:rPr lang="en-US" sz="2800" b="1">
                <a:solidFill>
                  <a:srgbClr val="8991FF"/>
                </a:solidFill>
              </a:rPr>
              <a:t>IONS</a:t>
            </a:r>
          </a:p>
          <a:p>
            <a:r>
              <a:rPr lang="en-US" sz="3600">
                <a:solidFill>
                  <a:srgbClr val="8991FF"/>
                </a:solidFill>
              </a:rPr>
              <a:t>in ionic compounds.</a:t>
            </a:r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2632075" y="3048000"/>
            <a:ext cx="3400425" cy="1555750"/>
            <a:chOff x="1658" y="1920"/>
            <a:chExt cx="2142" cy="980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3168" y="1920"/>
              <a:ext cx="543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3054" y="234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Oval 7"/>
            <p:cNvSpPr>
              <a:spLocks noChangeArrowheads="1"/>
            </p:cNvSpPr>
            <p:nvPr/>
          </p:nvSpPr>
          <p:spPr bwMode="auto">
            <a:xfrm>
              <a:off x="3696" y="2264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3297" y="197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3504" y="1976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280" y="2744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696" y="2456"/>
              <a:ext cx="104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1658" y="1920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60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2227" y="2368"/>
              <a:ext cx="103" cy="103"/>
            </a:xfrm>
            <a:prstGeom prst="ellipse">
              <a:avLst/>
            </a:prstGeom>
            <a:solidFill>
              <a:srgbClr val="D5D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3480" y="2752"/>
              <a:ext cx="103" cy="103"/>
            </a:xfrm>
            <a:prstGeom prst="ellipse">
              <a:avLst/>
            </a:prstGeom>
            <a:solidFill>
              <a:srgbClr val="D1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5" name="Freeform 21"/>
          <p:cNvSpPr>
            <a:spLocks/>
          </p:cNvSpPr>
          <p:nvPr/>
        </p:nvSpPr>
        <p:spPr bwMode="auto">
          <a:xfrm>
            <a:off x="3733800" y="3530600"/>
            <a:ext cx="1066800" cy="203200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208" y="26"/>
              </a:cxn>
              <a:cxn ang="0">
                <a:pos x="455" y="3"/>
              </a:cxn>
              <a:cxn ang="0">
                <a:pos x="618" y="49"/>
              </a:cxn>
              <a:cxn ang="0">
                <a:pos x="740" y="149"/>
              </a:cxn>
            </a:cxnLst>
            <a:rect l="0" t="0" r="r" b="b"/>
            <a:pathLst>
              <a:path w="740" h="149">
                <a:moveTo>
                  <a:pt x="0" y="124"/>
                </a:moveTo>
                <a:cubicBezTo>
                  <a:pt x="35" y="107"/>
                  <a:pt x="132" y="46"/>
                  <a:pt x="208" y="26"/>
                </a:cubicBezTo>
                <a:cubicBezTo>
                  <a:pt x="284" y="6"/>
                  <a:pt x="387" y="0"/>
                  <a:pt x="455" y="3"/>
                </a:cubicBezTo>
                <a:cubicBezTo>
                  <a:pt x="523" y="7"/>
                  <a:pt x="569" y="25"/>
                  <a:pt x="618" y="49"/>
                </a:cubicBezTo>
                <a:cubicBezTo>
                  <a:pt x="665" y="74"/>
                  <a:pt x="715" y="128"/>
                  <a:pt x="740" y="149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753</Words>
  <Application>Microsoft Office PowerPoint</Application>
  <PresentationFormat>On-screen Show (4:3)</PresentationFormat>
  <Paragraphs>254</Paragraphs>
  <Slides>75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Default Design</vt:lpstr>
      <vt:lpstr>Clip</vt:lpstr>
      <vt:lpstr>Slide 1</vt:lpstr>
      <vt:lpstr>Slide 2</vt:lpstr>
      <vt:lpstr>Slide 3</vt:lpstr>
      <vt:lpstr>Chemical bonds: an attempt to fill electron shells</vt:lpstr>
      <vt:lpstr>Slide 5</vt:lpstr>
      <vt:lpstr>Slide 6</vt:lpstr>
      <vt:lpstr>Chemical Models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Covalent =Sharing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POLAR COVALENT BONDS</vt:lpstr>
      <vt:lpstr>Polar Covalent Bonds: Unevenly matched, but willing to share.</vt:lpstr>
      <vt:lpstr>- water is a polar molecule because oxygen is more electronegative than hydrogen, and therefore electrons are pulled closer to oxygen. </vt:lpstr>
      <vt:lpstr>Slide 69</vt:lpstr>
      <vt:lpstr>Metallic Bond</vt:lpstr>
      <vt:lpstr>Metallic Bonds: Mellow dogs with plenty of bones to go around.</vt:lpstr>
      <vt:lpstr>Ionic Bond, A Sea of Electrons</vt:lpstr>
      <vt:lpstr>Metals Form Alloys</vt:lpstr>
      <vt:lpstr>Slide 74</vt:lpstr>
      <vt:lpstr>Slide 75</vt:lpstr>
    </vt:vector>
  </TitlesOfParts>
  <Company>The leaden and the Swollen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Broussard</dc:creator>
  <cp:lastModifiedBy>User</cp:lastModifiedBy>
  <cp:revision>32</cp:revision>
  <dcterms:created xsi:type="dcterms:W3CDTF">2002-04-10T14:27:38Z</dcterms:created>
  <dcterms:modified xsi:type="dcterms:W3CDTF">2012-11-28T16:18:59Z</dcterms:modified>
</cp:coreProperties>
</file>